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57"/>
  </p:notesMasterIdLst>
  <p:handoutMasterIdLst>
    <p:handoutMasterId r:id="rId58"/>
  </p:handoutMasterIdLst>
  <p:sldIdLst>
    <p:sldId id="274" r:id="rId3"/>
    <p:sldId id="276" r:id="rId4"/>
    <p:sldId id="423" r:id="rId5"/>
    <p:sldId id="416" r:id="rId6"/>
    <p:sldId id="427" r:id="rId7"/>
    <p:sldId id="353" r:id="rId8"/>
    <p:sldId id="403" r:id="rId9"/>
    <p:sldId id="404" r:id="rId10"/>
    <p:sldId id="424" r:id="rId11"/>
    <p:sldId id="420" r:id="rId12"/>
    <p:sldId id="422" r:id="rId13"/>
    <p:sldId id="425" r:id="rId14"/>
    <p:sldId id="402" r:id="rId15"/>
    <p:sldId id="417" r:id="rId16"/>
    <p:sldId id="418" r:id="rId17"/>
    <p:sldId id="405" r:id="rId18"/>
    <p:sldId id="406" r:id="rId19"/>
    <p:sldId id="460" r:id="rId20"/>
    <p:sldId id="459" r:id="rId21"/>
    <p:sldId id="458" r:id="rId22"/>
    <p:sldId id="435" r:id="rId23"/>
    <p:sldId id="461" r:id="rId24"/>
    <p:sldId id="462" r:id="rId25"/>
    <p:sldId id="463" r:id="rId26"/>
    <p:sldId id="455" r:id="rId27"/>
    <p:sldId id="456" r:id="rId28"/>
    <p:sldId id="409" r:id="rId29"/>
    <p:sldId id="408" r:id="rId30"/>
    <p:sldId id="410" r:id="rId31"/>
    <p:sldId id="436" r:id="rId32"/>
    <p:sldId id="437" r:id="rId33"/>
    <p:sldId id="415" r:id="rId34"/>
    <p:sldId id="411" r:id="rId35"/>
    <p:sldId id="439" r:id="rId36"/>
    <p:sldId id="440" r:id="rId37"/>
    <p:sldId id="414" r:id="rId38"/>
    <p:sldId id="438" r:id="rId39"/>
    <p:sldId id="444" r:id="rId40"/>
    <p:sldId id="434" r:id="rId41"/>
    <p:sldId id="450" r:id="rId42"/>
    <p:sldId id="451" r:id="rId43"/>
    <p:sldId id="452" r:id="rId44"/>
    <p:sldId id="453" r:id="rId45"/>
    <p:sldId id="454" r:id="rId46"/>
    <p:sldId id="445" r:id="rId47"/>
    <p:sldId id="446" r:id="rId48"/>
    <p:sldId id="447" r:id="rId49"/>
    <p:sldId id="448" r:id="rId50"/>
    <p:sldId id="449" r:id="rId51"/>
    <p:sldId id="407" r:id="rId52"/>
    <p:sldId id="349" r:id="rId53"/>
    <p:sldId id="401" r:id="rId54"/>
    <p:sldId id="400" r:id="rId55"/>
    <p:sldId id="399" r:id="rId5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274"/>
            <p14:sldId id="276"/>
            <p14:sldId id="423"/>
            <p14:sldId id="416"/>
            <p14:sldId id="427"/>
          </p14:sldIdLst>
        </p14:section>
        <p14:section name="Single Responsibility" id="{BC4A3995-4CED-4320-A673-95328C9C809D}">
          <p14:sldIdLst>
            <p14:sldId id="353"/>
            <p14:sldId id="403"/>
            <p14:sldId id="404"/>
            <p14:sldId id="424"/>
            <p14:sldId id="420"/>
            <p14:sldId id="422"/>
            <p14:sldId id="425"/>
          </p14:sldIdLst>
        </p14:section>
        <p14:section name="Open/Closed" id="{865898B9-92A4-411F-864E-B2CC359A672F}">
          <p14:sldIdLst>
            <p14:sldId id="402"/>
            <p14:sldId id="417"/>
            <p14:sldId id="418"/>
            <p14:sldId id="405"/>
            <p14:sldId id="406"/>
            <p14:sldId id="460"/>
            <p14:sldId id="459"/>
            <p14:sldId id="458"/>
            <p14:sldId id="435"/>
            <p14:sldId id="461"/>
            <p14:sldId id="462"/>
            <p14:sldId id="463"/>
            <p14:sldId id="455"/>
            <p14:sldId id="456"/>
          </p14:sldIdLst>
        </p14:section>
        <p14:section name="LIskov" id="{BC43937C-1529-4B30-8B72-B441A5232DC9}">
          <p14:sldIdLst>
            <p14:sldId id="409"/>
            <p14:sldId id="408"/>
            <p14:sldId id="410"/>
            <p14:sldId id="436"/>
            <p14:sldId id="437"/>
            <p14:sldId id="415"/>
          </p14:sldIdLst>
        </p14:section>
        <p14:section name="ISP" id="{2370CE47-7A42-4F38-A5ED-5E82768534B6}">
          <p14:sldIdLst>
            <p14:sldId id="411"/>
            <p14:sldId id="439"/>
            <p14:sldId id="440"/>
            <p14:sldId id="414"/>
            <p14:sldId id="438"/>
            <p14:sldId id="444"/>
            <p14:sldId id="434"/>
            <p14:sldId id="450"/>
            <p14:sldId id="451"/>
            <p14:sldId id="452"/>
            <p14:sldId id="453"/>
            <p14:sldId id="454"/>
            <p14:sldId id="445"/>
            <p14:sldId id="446"/>
            <p14:sldId id="447"/>
            <p14:sldId id="448"/>
            <p14:sldId id="449"/>
          </p14:sldIdLst>
        </p14:section>
        <p14:section name="Resources" id="{DB8ED614-1302-4FA4-B5F3-2C064C8F9A1E}">
          <p14:sldIdLst>
            <p14:sldId id="407"/>
          </p14:sldIdLst>
        </p14:section>
        <p14:section name="Conclusion" id="{10E03AB1-9AA8-4E86-9A64-D741901E50A2}">
          <p14:sldIdLst>
            <p14:sldId id="349"/>
            <p14:sldId id="401"/>
            <p14:sldId id="400"/>
            <p14:sldId id="399"/>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D9"/>
    <a:srgbClr val="FFA72A"/>
    <a:srgbClr val="F0F5FA"/>
    <a:srgbClr val="1A8AFA"/>
    <a:srgbClr val="0097CC"/>
    <a:srgbClr val="FDFFFF"/>
    <a:srgbClr val="603A14"/>
    <a:srgbClr val="E85C0E"/>
    <a:srgbClr val="BAB398"/>
    <a:srgbClr val="ADA48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53" autoAdjust="0"/>
    <p:restoredTop sz="74354" autoAdjust="0"/>
  </p:normalViewPr>
  <p:slideViewPr>
    <p:cSldViewPr>
      <p:cViewPr varScale="1">
        <p:scale>
          <a:sx n="72" d="100"/>
          <a:sy n="72" d="100"/>
        </p:scale>
        <p:origin x="678" y="72"/>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8/8/2017</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8/8/2017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best not to try to predict the future, but once a change is needed, modify the design so future changes of that same kind can be accommodated.</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val="4094332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21</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850238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22</a:t>
            </a:fld>
            <a:endParaRPr lang="en-US" dirty="0"/>
          </a:p>
        </p:txBody>
      </p:sp>
    </p:spTree>
    <p:extLst>
      <p:ext uri="{BB962C8B-B14F-4D97-AF65-F5344CB8AC3E}">
        <p14:creationId xmlns:p14="http://schemas.microsoft.com/office/powerpoint/2010/main" val="3975343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val="3050466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4020988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1592155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val="3664784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27</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3037787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a:t>
            </a:fld>
            <a:endParaRPr lang="en-US" dirty="0"/>
          </a:p>
        </p:txBody>
      </p:sp>
    </p:spTree>
    <p:extLst>
      <p:ext uri="{BB962C8B-B14F-4D97-AF65-F5344CB8AC3E}">
        <p14:creationId xmlns:p14="http://schemas.microsoft.com/office/powerpoint/2010/main" val="2925542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u="none" strike="noStrike" kern="1200" baseline="0" dirty="0">
                <a:solidFill>
                  <a:schemeClr val="tx1"/>
                </a:solidFill>
                <a:latin typeface="+mn-lt"/>
                <a:ea typeface="+mn-ea"/>
                <a:cs typeface="+mn-cs"/>
              </a:rPr>
              <a:t>E.g. Animal is substitutable for Dog</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30</a:t>
            </a:fld>
            <a:endParaRPr lang="en-US" dirty="0"/>
          </a:p>
        </p:txBody>
      </p:sp>
    </p:spTree>
    <p:extLst>
      <p:ext uri="{BB962C8B-B14F-4D97-AF65-F5344CB8AC3E}">
        <p14:creationId xmlns:p14="http://schemas.microsoft.com/office/powerpoint/2010/main" val="2554489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134749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Usually from base </a:t>
            </a:r>
            <a:r>
              <a:rPr lang="en-US" dirty="0" err="1"/>
              <a:t>ctor</a:t>
            </a:r>
            <a:r>
              <a:rPr lang="en-US" dirty="0"/>
              <a:t> to child</a:t>
            </a:r>
          </a:p>
          <a:p>
            <a:pPr lvl="1"/>
            <a:r>
              <a:rPr lang="en-US" dirty="0"/>
              <a:t>Virtual methods from child to base</a:t>
            </a:r>
          </a:p>
          <a:p>
            <a:pPr lvl="1"/>
            <a:r>
              <a:rPr lang="en-US" dirty="0"/>
              <a:t>Base class – depends on the child</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463565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33</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4171236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Получава се в два случая – малко от вас ще тръгнат да пишат огромни интерфейси, но дори и при два метода може да се получи грешка</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34</a:t>
            </a:fld>
            <a:endParaRPr lang="en-US" dirty="0"/>
          </a:p>
        </p:txBody>
      </p:sp>
    </p:spTree>
    <p:extLst>
      <p:ext uri="{BB962C8B-B14F-4D97-AF65-F5344CB8AC3E}">
        <p14:creationId xmlns:p14="http://schemas.microsoft.com/office/powerpoint/2010/main" val="2714560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40</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2056264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41</a:t>
            </a:fld>
            <a:endParaRPr lang="en-US" dirty="0"/>
          </a:p>
        </p:txBody>
      </p:sp>
    </p:spTree>
    <p:extLst>
      <p:ext uri="{BB962C8B-B14F-4D97-AF65-F5344CB8AC3E}">
        <p14:creationId xmlns:p14="http://schemas.microsoft.com/office/powerpoint/2010/main" val="90446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42</a:t>
            </a:fld>
            <a:endParaRPr lang="en-US" dirty="0"/>
          </a:p>
        </p:txBody>
      </p:sp>
    </p:spTree>
    <p:extLst>
      <p:ext uri="{BB962C8B-B14F-4D97-AF65-F5344CB8AC3E}">
        <p14:creationId xmlns:p14="http://schemas.microsoft.com/office/powerpoint/2010/main" val="2671986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Tree>
    <p:extLst>
      <p:ext uri="{BB962C8B-B14F-4D97-AF65-F5344CB8AC3E}">
        <p14:creationId xmlns:p14="http://schemas.microsoft.com/office/powerpoint/2010/main" val="3983841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44</a:t>
            </a:fld>
            <a:endParaRPr lang="en-US" dirty="0"/>
          </a:p>
        </p:txBody>
      </p:sp>
    </p:spTree>
    <p:extLst>
      <p:ext uri="{BB962C8B-B14F-4D97-AF65-F5344CB8AC3E}">
        <p14:creationId xmlns:p14="http://schemas.microsoft.com/office/powerpoint/2010/main" val="1431834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45</a:t>
            </a:fld>
            <a:endParaRPr lang="en-US" dirty="0"/>
          </a:p>
        </p:txBody>
      </p:sp>
    </p:spTree>
    <p:extLst>
      <p:ext uri="{BB962C8B-B14F-4D97-AF65-F5344CB8AC3E}">
        <p14:creationId xmlns:p14="http://schemas.microsoft.com/office/powerpoint/2010/main" val="226604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48</a:t>
            </a:fld>
            <a:endParaRPr lang="en-US" dirty="0"/>
          </a:p>
        </p:txBody>
      </p:sp>
    </p:spTree>
    <p:extLst>
      <p:ext uri="{BB962C8B-B14F-4D97-AF65-F5344CB8AC3E}">
        <p14:creationId xmlns:p14="http://schemas.microsoft.com/office/powerpoint/2010/main" val="1131561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when you apply the whole package you get a good design</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Tree>
    <p:extLst>
      <p:ext uri="{BB962C8B-B14F-4D97-AF65-F5344CB8AC3E}">
        <p14:creationId xmlns:p14="http://schemas.microsoft.com/office/powerpoint/2010/main" val="40306723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49</a:t>
            </a:fld>
            <a:endParaRPr lang="en-US" dirty="0"/>
          </a:p>
        </p:txBody>
      </p:sp>
    </p:spTree>
    <p:extLst>
      <p:ext uri="{BB962C8B-B14F-4D97-AF65-F5344CB8AC3E}">
        <p14:creationId xmlns:p14="http://schemas.microsoft.com/office/powerpoint/2010/main" val="34854690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51</a:t>
            </a:fld>
            <a:endParaRPr lang="en-US" dirty="0"/>
          </a:p>
        </p:txBody>
      </p:sp>
    </p:spTree>
    <p:extLst>
      <p:ext uri="{BB962C8B-B14F-4D97-AF65-F5344CB8AC3E}">
        <p14:creationId xmlns:p14="http://schemas.microsoft.com/office/powerpoint/2010/main" val="904961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5245962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53</a:t>
            </a:fld>
            <a:endParaRPr lang="en-US" dirty="0"/>
          </a:p>
        </p:txBody>
      </p:sp>
    </p:spTree>
    <p:extLst>
      <p:ext uri="{BB962C8B-B14F-4D97-AF65-F5344CB8AC3E}">
        <p14:creationId xmlns:p14="http://schemas.microsoft.com/office/powerpoint/2010/main" val="2559578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427632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6</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3066816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Cohesion</a:t>
            </a:r>
            <a:endParaRPr lang="en-US" dirty="0"/>
          </a:p>
          <a:p>
            <a:r>
              <a:rPr lang="en-US" dirty="0"/>
              <a:t>Low: The convenience store. You go there for everything from gas to milk to ATM banking. Products and services have little in common, and the convenience of having them all in one place may not be enough to offset the resulting increase in cost and decrease in quality.</a:t>
            </a:r>
          </a:p>
          <a:p>
            <a:r>
              <a:rPr lang="en-US" dirty="0"/>
              <a:t>High: The cheese store. They sell cheese. Nothing else. Can't beat '</a:t>
            </a:r>
            <a:r>
              <a:rPr lang="en-US" dirty="0" err="1"/>
              <a:t>em</a:t>
            </a:r>
            <a:r>
              <a:rPr lang="en-US" dirty="0"/>
              <a:t> when it comes to cheese though. </a:t>
            </a:r>
          </a:p>
          <a:p>
            <a:endParaRPr lang="en-US" dirty="0"/>
          </a:p>
          <a:p>
            <a:r>
              <a:rPr lang="en-US" dirty="0"/>
              <a:t>More inner instance variables – harder cohesion</a:t>
            </a:r>
          </a:p>
          <a:p>
            <a:endParaRPr lang="en-US" dirty="0"/>
          </a:p>
          <a:p>
            <a:r>
              <a:rPr lang="en-US" b="1" dirty="0"/>
              <a:t>Coupling</a:t>
            </a:r>
            <a:endParaRPr lang="en-US" dirty="0"/>
          </a:p>
          <a:p>
            <a:r>
              <a:rPr lang="en-US" dirty="0"/>
              <a:t>Loose: You and the guy at the convenience store. You communicate through a well-defined protocol to achieve your respective goals - you pay money, he lets you walk out with the bag of Cheetos. Either one of you can be replaced without disrupting the system.</a:t>
            </a:r>
          </a:p>
          <a:p>
            <a:r>
              <a:rPr lang="en-US" dirty="0"/>
              <a:t>Tight: You and your wife.</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4088827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Cohesion</a:t>
            </a:r>
            <a:endParaRPr lang="en-US" dirty="0"/>
          </a:p>
          <a:p>
            <a:r>
              <a:rPr lang="en-US" dirty="0"/>
              <a:t>Low: The convenience store. You go there for everything from gas to milk to ATM banking. Products and services have little in common, and the convenience of having them all in one place may not be enough to offset the resulting increase in cost and decrease in quality.</a:t>
            </a:r>
          </a:p>
          <a:p>
            <a:r>
              <a:rPr lang="en-US" dirty="0"/>
              <a:t>High: The cheese store. They sell cheese. Nothing else. Can't beat '</a:t>
            </a:r>
            <a:r>
              <a:rPr lang="en-US" dirty="0" err="1"/>
              <a:t>em</a:t>
            </a:r>
            <a:r>
              <a:rPr lang="en-US" dirty="0"/>
              <a:t> when it comes to cheese though. </a:t>
            </a:r>
          </a:p>
          <a:p>
            <a:endParaRPr lang="en-US" dirty="0"/>
          </a:p>
          <a:p>
            <a:r>
              <a:rPr lang="en-US" dirty="0"/>
              <a:t>More inner instance variables – harder cohesion</a:t>
            </a:r>
          </a:p>
          <a:p>
            <a:endParaRPr lang="en-US" dirty="0"/>
          </a:p>
          <a:p>
            <a:r>
              <a:rPr lang="en-US" b="1" dirty="0"/>
              <a:t>Coupling</a:t>
            </a:r>
            <a:endParaRPr lang="en-US" dirty="0"/>
          </a:p>
          <a:p>
            <a:r>
              <a:rPr lang="en-US" dirty="0"/>
              <a:t>Loose: You and the guy at the convenience store. You communicate through a well-defined protocol to achieve your respective goals - you pay money, he lets you walk out with the bag of Cheetos. Either one of you can be replaced without disrupting the system.</a:t>
            </a:r>
          </a:p>
          <a:p>
            <a:r>
              <a:rPr lang="en-US" dirty="0"/>
              <a:t>Tight: You and your wife.</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2280934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Ideal – </a:t>
            </a:r>
            <a:r>
              <a:rPr lang="en-US" b="0" dirty="0"/>
              <a:t>highly cohesive domains minimally coupled</a:t>
            </a:r>
          </a:p>
          <a:p>
            <a:r>
              <a:rPr lang="en-US" b="1" dirty="0"/>
              <a:t>God Object – </a:t>
            </a:r>
            <a:r>
              <a:rPr lang="en-US" b="0" dirty="0"/>
              <a:t>one object doing everything and coupled to many modules</a:t>
            </a:r>
          </a:p>
          <a:p>
            <a:r>
              <a:rPr lang="en-US" b="1" dirty="0"/>
              <a:t>Boundaries – </a:t>
            </a:r>
            <a:r>
              <a:rPr lang="en-US" b="0" dirty="0"/>
              <a:t>the boundaries do not represent the actual semantics of the domain</a:t>
            </a:r>
            <a:endParaRPr lang="en-US" b="1" dirty="0"/>
          </a:p>
          <a:p>
            <a:r>
              <a:rPr lang="en-US" b="1" dirty="0"/>
              <a:t>Destructive decoupling – </a:t>
            </a:r>
            <a:r>
              <a:rPr lang="en-US" b="0" dirty="0"/>
              <a:t>when you try to decouple that much that objects loose cohesion</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2491357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13</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3369466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use abstraction there is no limit in implementation</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5652132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8/8/2017</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2"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2"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3" name="Picture 2"/>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9" name="Rectangle 18"/>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6600" b="1" kern="1200" noProof="0" dirty="0">
                <a:solidFill>
                  <a:srgbClr val="F3BE60"/>
                </a:solidFill>
                <a:latin typeface="+mj-lt"/>
                <a:ea typeface="+mj-ea"/>
                <a:cs typeface="+mj-cs"/>
              </a:rPr>
              <a:t>Questions?</a:t>
            </a:r>
            <a:endParaRPr lang="en-US" sz="6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Tree>
    <p:extLst>
      <p:ext uri="{BB962C8B-B14F-4D97-AF65-F5344CB8AC3E}">
        <p14:creationId xmlns:p14="http://schemas.microsoft.com/office/powerpoint/2010/main" val="25887996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8/8/2017</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2"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oftuni.org/" TargetMode="External"/><Relationship Id="rId3" Type="http://schemas.openxmlformats.org/officeDocument/2006/relationships/hyperlink" Target="http://softuni.bg/" TargetMode="External"/><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hyperlink" Target="http://creativecommons.org/licenses/by-nc-sa/4.0/" TargetMode="Externa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cleancoders.com/episode/clean-code-episode-1/show?autoplay=tru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amazon.com/Agile-Principles-Patterns-Practices-C/dp/0131857258" TargetMode="External"/><Relationship Id="rId1" Type="http://schemas.openxmlformats.org/officeDocument/2006/relationships/slideLayout" Target="../slideLayouts/slideLayout2.xml"/><Relationship Id="rId6" Type="http://schemas.openxmlformats.org/officeDocument/2006/relationships/hyperlink" Target="https://www.amazon.com/Code-Complete-Practical-Handbook-Construction/dp/0735619670/ref=sr_1_1?s=books&amp;ie=UTF8&amp;qid=1502033271&amp;sr=1-1&amp;keywords=code+complete" TargetMode="External"/><Relationship Id="rId5" Type="http://schemas.openxmlformats.org/officeDocument/2006/relationships/image" Target="../media/image24.jpg"/><Relationship Id="rId4" Type="http://schemas.openxmlformats.org/officeDocument/2006/relationships/hyperlink" Target="https://www.amazon.com/Clean-Code-Handbook-Software-Craftsmanship/dp/0132350882/ref=sr_1_1?s=books&amp;ie=UTF8&amp;qid=1502033194&amp;sr=1-1&amp;keywords=clean+code"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8" Type="http://schemas.openxmlformats.org/officeDocument/2006/relationships/hyperlink" Target="http://www.indeavr.com/" TargetMode="External"/><Relationship Id="rId13" Type="http://schemas.openxmlformats.org/officeDocument/2006/relationships/image" Target="../media/image32.png"/><Relationship Id="rId18" Type="http://schemas.openxmlformats.org/officeDocument/2006/relationships/hyperlink" Target="https://netpeak.net/" TargetMode="External"/><Relationship Id="rId3" Type="http://schemas.openxmlformats.org/officeDocument/2006/relationships/hyperlink" Target="https://softuni.bg/courses/" TargetMode="External"/><Relationship Id="rId7" Type="http://schemas.openxmlformats.org/officeDocument/2006/relationships/image" Target="../media/image29.png"/><Relationship Id="rId12" Type="http://schemas.openxmlformats.org/officeDocument/2006/relationships/hyperlink" Target="http://www.superhosting.bg/" TargetMode="External"/><Relationship Id="rId17" Type="http://schemas.openxmlformats.org/officeDocument/2006/relationships/image" Target="../media/image34.png"/><Relationship Id="rId2" Type="http://schemas.openxmlformats.org/officeDocument/2006/relationships/notesSlide" Target="../notesSlides/notesSlide32.xml"/><Relationship Id="rId16" Type="http://schemas.openxmlformats.org/officeDocument/2006/relationships/hyperlink" Target="http://www.softwaregroup-bg.com/" TargetMode="External"/><Relationship Id="rId1" Type="http://schemas.openxmlformats.org/officeDocument/2006/relationships/slideLayout" Target="../slideLayouts/slideLayout5.xml"/><Relationship Id="rId6" Type="http://schemas.openxmlformats.org/officeDocument/2006/relationships/hyperlink" Target="http://smartit.bg/" TargetMode="External"/><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3.png"/><Relationship Id="rId10" Type="http://schemas.openxmlformats.org/officeDocument/2006/relationships/hyperlink" Target="http://www.infragistics.com/" TargetMode="External"/><Relationship Id="rId19" Type="http://schemas.openxmlformats.org/officeDocument/2006/relationships/image" Target="../media/image35.png"/><Relationship Id="rId4" Type="http://schemas.openxmlformats.org/officeDocument/2006/relationships/hyperlink" Target="http://xs-software.com/" TargetMode="External"/><Relationship Id="rId9" Type="http://schemas.openxmlformats.org/officeDocument/2006/relationships/image" Target="../media/image30.png"/><Relationship Id="rId14" Type="http://schemas.openxmlformats.org/officeDocument/2006/relationships/hyperlink" Target="http://www.telenor.bg/"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oftuni.bg/" TargetMode="External"/><Relationship Id="rId7" Type="http://schemas.openxmlformats.org/officeDocument/2006/relationships/image" Target="../media/image36.png"/><Relationship Id="rId12"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hyperlink" Target="http://forum.softuni.bg/" TargetMode="External"/><Relationship Id="rId11" Type="http://schemas.openxmlformats.org/officeDocument/2006/relationships/image" Target="../media/image38.png"/><Relationship Id="rId5" Type="http://schemas.openxmlformats.org/officeDocument/2006/relationships/hyperlink" Target="https://www.facebook.com/SoftwareUniversity" TargetMode="External"/><Relationship Id="rId10" Type="http://schemas.openxmlformats.org/officeDocument/2006/relationships/image" Target="../media/image37.png"/><Relationship Id="rId4" Type="http://schemas.openxmlformats.org/officeDocument/2006/relationships/hyperlink" Target="http://softuni.org/" TargetMode="External"/><Relationship Id="rId9" Type="http://schemas.openxmlformats.org/officeDocument/2006/relationships/hyperlink" Target="http://www.facebook.com/SoftwareUniversit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579812" y="457200"/>
            <a:ext cx="7910299" cy="1476352"/>
          </a:xfrm>
        </p:spPr>
        <p:txBody>
          <a:bodyPr/>
          <a:lstStyle/>
          <a:p>
            <a:r>
              <a:rPr lang="en-US" dirty="0"/>
              <a:t>SOLID</a:t>
            </a:r>
          </a:p>
        </p:txBody>
      </p:sp>
      <p:sp>
        <p:nvSpPr>
          <p:cNvPr id="6" name="Subtitle 5"/>
          <p:cNvSpPr>
            <a:spLocks noGrp="1"/>
          </p:cNvSpPr>
          <p:nvPr>
            <p:ph type="subTitle" idx="1"/>
          </p:nvPr>
        </p:nvSpPr>
        <p:spPr>
          <a:xfrm>
            <a:off x="3579812" y="1965299"/>
            <a:ext cx="7910299" cy="1311301"/>
          </a:xfrm>
        </p:spPr>
        <p:txBody>
          <a:bodyPr>
            <a:normAutofit/>
          </a:bodyPr>
          <a:lstStyle/>
          <a:p>
            <a:r>
              <a:rPr lang="en-US" dirty="0"/>
              <a:t>Design Principles and Approaches</a:t>
            </a:r>
          </a:p>
        </p:txBody>
      </p:sp>
      <p:sp>
        <p:nvSpPr>
          <p:cNvPr id="7" name="Text Placeholder 6"/>
          <p:cNvSpPr>
            <a:spLocks noGrp="1"/>
          </p:cNvSpPr>
          <p:nvPr>
            <p:ph type="body" sz="quarter" idx="10"/>
          </p:nvPr>
        </p:nvSpPr>
        <p:spPr>
          <a:xfrm>
            <a:off x="684212" y="4583300"/>
            <a:ext cx="3187613" cy="525135"/>
          </a:xfrm>
        </p:spPr>
        <p:txBody>
          <a:bodyPr/>
          <a:lstStyle/>
          <a:p>
            <a:r>
              <a:rPr lang="en-US" dirty="0"/>
              <a:t>SoftUni Team</a:t>
            </a:r>
          </a:p>
        </p:txBody>
      </p:sp>
      <p:sp>
        <p:nvSpPr>
          <p:cNvPr id="8" name="Text Placeholder 7"/>
          <p:cNvSpPr>
            <a:spLocks noGrp="1"/>
          </p:cNvSpPr>
          <p:nvPr>
            <p:ph type="body" sz="quarter" idx="13"/>
          </p:nvPr>
        </p:nvSpPr>
        <p:spPr>
          <a:xfrm>
            <a:off x="684213" y="5053199"/>
            <a:ext cx="3187614" cy="444343"/>
          </a:xfrm>
        </p:spPr>
        <p:txBody>
          <a:bodyPr/>
          <a:lstStyle/>
          <a:p>
            <a:r>
              <a:rPr lang="en-US" dirty="0"/>
              <a:t>Technical Trainers</a:t>
            </a:r>
          </a:p>
        </p:txBody>
      </p:sp>
      <p:sp>
        <p:nvSpPr>
          <p:cNvPr id="11" name="Text Placeholder 10"/>
          <p:cNvSpPr>
            <a:spLocks noGrp="1"/>
          </p:cNvSpPr>
          <p:nvPr>
            <p:ph type="body" sz="quarter" idx="17"/>
          </p:nvPr>
        </p:nvSpPr>
        <p:spPr>
          <a:xfrm>
            <a:off x="684212" y="5499803"/>
            <a:ext cx="3187613" cy="363552"/>
          </a:xfrm>
        </p:spPr>
        <p:txBody>
          <a:bodyPr/>
          <a:lstStyle/>
          <a:p>
            <a:r>
              <a:rPr lang="en-US" dirty="0"/>
              <a:t>Software University</a:t>
            </a:r>
          </a:p>
        </p:txBody>
      </p:sp>
      <p:sp>
        <p:nvSpPr>
          <p:cNvPr id="12" name="Text Placeholder 11"/>
          <p:cNvSpPr>
            <a:spLocks noGrp="1"/>
          </p:cNvSpPr>
          <p:nvPr>
            <p:ph type="body" sz="quarter" idx="18"/>
          </p:nvPr>
        </p:nvSpPr>
        <p:spPr>
          <a:xfrm>
            <a:off x="684212" y="5840965"/>
            <a:ext cx="3187613" cy="331235"/>
          </a:xfrm>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45783" y="3219091"/>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9" name="Picture Placeholder 18" descr="A hand holding a piece of wood&#10;&#10;Description generated with high confidence">
            <a:extLst>
              <a:ext uri="{FF2B5EF4-FFF2-40B4-BE49-F238E27FC236}">
                <a16:creationId xmlns:a16="http://schemas.microsoft.com/office/drawing/2014/main" id="{EAF87923-4B02-4083-ACA6-16976CA2F2E0}"/>
              </a:ext>
            </a:extLst>
          </p:cNvPr>
          <p:cNvPicPr>
            <a:picLocks noGrp="1" noChangeAspect="1"/>
          </p:cNvPicPr>
          <p:nvPr>
            <p:ph type="pic" sz="quarter" idx="16"/>
          </p:nvPr>
        </p:nvPicPr>
        <p:blipFill>
          <a:blip r:embed="rId6" cstate="print">
            <a:extLst>
              <a:ext uri="{28A0092B-C50C-407E-A947-70E740481C1C}">
                <a14:useLocalDpi xmlns:a14="http://schemas.microsoft.com/office/drawing/2010/main" val="0"/>
              </a:ext>
            </a:extLst>
          </a:blip>
          <a:srcRect/>
          <a:stretch>
            <a:fillRect/>
          </a:stretch>
        </p:blipFill>
        <p:spPr>
          <a:xfrm>
            <a:off x="6767513" y="3733800"/>
            <a:ext cx="4722812" cy="2438400"/>
          </a:xfrm>
        </p:spPr>
      </p:pic>
      <p:pic>
        <p:nvPicPr>
          <p:cNvPr id="13" name="Picture 12" descr="http://softuni.bg" title="SoftUni Code Wizar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579812" y="3968769"/>
            <a:ext cx="2133598" cy="2341486"/>
          </a:xfrm>
          <a:prstGeom prst="rect">
            <a:avLst/>
          </a:prstGeom>
        </p:spPr>
      </p:pic>
      <p:sp>
        <p:nvSpPr>
          <p:cNvPr id="15" name="TextBox 14"/>
          <p:cNvSpPr txBox="1"/>
          <p:nvPr/>
        </p:nvSpPr>
        <p:spPr>
          <a:xfrm rot="576164">
            <a:off x="5079030" y="3806198"/>
            <a:ext cx="1569982" cy="722955"/>
          </a:xfrm>
          <a:prstGeom prst="rect">
            <a:avLst/>
          </a:prstGeom>
          <a:noFill/>
        </p:spPr>
        <p:txBody>
          <a:bodyPr wrap="none" rtlCol="0">
            <a:spAutoFit/>
          </a:bodyPr>
          <a:lstStyle/>
          <a:p>
            <a:pPr algn="ctr">
              <a:lnSpc>
                <a:spcPct val="85000"/>
              </a:lnSpc>
            </a:pPr>
            <a:r>
              <a:rPr lang="en-US" b="1" spc="50" dirty="0">
                <a:ln w="9525" cmpd="sng">
                  <a:solidFill>
                    <a:srgbClr val="FFA72A"/>
                  </a:solidFill>
                  <a:prstDash val="solid"/>
                </a:ln>
                <a:solidFill>
                  <a:srgbClr val="FFF0D9"/>
                </a:solidFill>
                <a:effectLst>
                  <a:glow rad="38100">
                    <a:schemeClr val="accent1">
                      <a:alpha val="40000"/>
                    </a:schemeClr>
                  </a:glow>
                </a:effectLst>
              </a:rPr>
              <a:t>C# OOP</a:t>
            </a:r>
          </a:p>
          <a:p>
            <a:pPr algn="ctr">
              <a:lnSpc>
                <a:spcPct val="85000"/>
              </a:lnSpc>
            </a:pPr>
            <a:r>
              <a:rPr lang="en-US" b="1" spc="50" dirty="0">
                <a:ln w="9525" cmpd="sng">
                  <a:solidFill>
                    <a:srgbClr val="FFA72A"/>
                  </a:solidFill>
                  <a:prstDash val="solid"/>
                </a:ln>
                <a:solidFill>
                  <a:srgbClr val="FFF0D9"/>
                </a:solidFill>
                <a:effectLst>
                  <a:glow rad="38100">
                    <a:schemeClr val="accent1">
                      <a:alpha val="40000"/>
                    </a:schemeClr>
                  </a:glow>
                </a:effectLst>
              </a:rPr>
              <a:t> Advanced</a:t>
            </a:r>
          </a:p>
        </p:txBody>
      </p:sp>
      <p:pic>
        <p:nvPicPr>
          <p:cNvPr id="17" name="Picture 16" descr="http://softuni.org" title="Software University Foundation">
            <a:hlinkClick r:id="rId8"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745783" y="2057400"/>
            <a:ext cx="2175525" cy="838552"/>
          </a:xfrm>
          <a:prstGeom prst="roundRect">
            <a:avLst>
              <a:gd name="adj" fmla="val 3940"/>
            </a:avLst>
          </a:prstGeom>
          <a:solidFill>
            <a:srgbClr val="231F20">
              <a:alpha val="50000"/>
            </a:srgbClr>
          </a:solidFill>
          <a:ln>
            <a:solidFill>
              <a:schemeClr val="accent1">
                <a:lumMod val="75000"/>
                <a:alpha val="40000"/>
              </a:schemeClr>
            </a:solidFill>
          </a:ln>
        </p:spPr>
      </p:pic>
    </p:spTree>
    <p:extLst>
      <p:ext uri="{BB962C8B-B14F-4D97-AF65-F5344CB8AC3E}">
        <p14:creationId xmlns:p14="http://schemas.microsoft.com/office/powerpoint/2010/main" val="32153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BBF173-797E-4B6B-A08D-C06B0AC6B430}"/>
              </a:ext>
            </a:extLst>
          </p:cNvPr>
          <p:cNvSpPr>
            <a:spLocks noGrp="1"/>
          </p:cNvSpPr>
          <p:nvPr>
            <p:ph type="sldNum" sz="quarter" idx="4"/>
          </p:nvPr>
        </p:nvSpPr>
        <p:spPr/>
        <p:txBody>
          <a:bodyPr/>
          <a:lstStyle/>
          <a:p>
            <a:fld id="{C014DD1E-5D91-48A3-AD6D-45FBA980D106}" type="slidenum">
              <a:rPr lang="en-US" smtClean="0"/>
              <a:pPr/>
              <a:t>10</a:t>
            </a:fld>
            <a:endParaRPr lang="en-US" dirty="0"/>
          </a:p>
        </p:txBody>
      </p:sp>
      <p:sp>
        <p:nvSpPr>
          <p:cNvPr id="3" name="Content Placeholder 2">
            <a:extLst>
              <a:ext uri="{FF2B5EF4-FFF2-40B4-BE49-F238E27FC236}">
                <a16:creationId xmlns:a16="http://schemas.microsoft.com/office/drawing/2014/main" id="{92D4B7C6-D13A-4586-8447-2D686A633C0B}"/>
              </a:ext>
            </a:extLst>
          </p:cNvPr>
          <p:cNvSpPr>
            <a:spLocks noGrp="1"/>
          </p:cNvSpPr>
          <p:nvPr>
            <p:ph idx="1"/>
          </p:nvPr>
        </p:nvSpPr>
        <p:spPr/>
        <p:txBody>
          <a:bodyPr/>
          <a:lstStyle/>
          <a:p>
            <a:r>
              <a:rPr lang="en-US" dirty="0"/>
              <a:t>More requirements –&gt; more possible changes</a:t>
            </a:r>
          </a:p>
          <a:p>
            <a:r>
              <a:rPr lang="en-US" dirty="0"/>
              <a:t>More responsibilities –&gt;  more changes in code</a:t>
            </a:r>
          </a:p>
          <a:p>
            <a:pPr lvl="1"/>
            <a:r>
              <a:rPr lang="en-US" dirty="0"/>
              <a:t>Multiple responsibilities in one class –&gt; coupling</a:t>
            </a:r>
          </a:p>
          <a:p>
            <a:pPr lvl="2"/>
            <a:r>
              <a:rPr lang="en-US" dirty="0"/>
              <a:t>More coupling –&gt; more ERRORS upon change</a:t>
            </a:r>
          </a:p>
        </p:txBody>
      </p:sp>
      <p:sp>
        <p:nvSpPr>
          <p:cNvPr id="4" name="Title 3">
            <a:extLst>
              <a:ext uri="{FF2B5EF4-FFF2-40B4-BE49-F238E27FC236}">
                <a16:creationId xmlns:a16="http://schemas.microsoft.com/office/drawing/2014/main" id="{A6101100-882D-493C-A4F3-FFF50E1C4081}"/>
              </a:ext>
            </a:extLst>
          </p:cNvPr>
          <p:cNvSpPr>
            <a:spLocks noGrp="1"/>
          </p:cNvSpPr>
          <p:nvPr>
            <p:ph type="title"/>
          </p:nvPr>
        </p:nvSpPr>
        <p:spPr/>
        <p:txBody>
          <a:bodyPr/>
          <a:lstStyle/>
          <a:p>
            <a:r>
              <a:rPr lang="en-US" dirty="0"/>
              <a:t>Responsibility Problem	</a:t>
            </a:r>
          </a:p>
        </p:txBody>
      </p:sp>
    </p:spTree>
    <p:extLst>
      <p:ext uri="{BB962C8B-B14F-4D97-AF65-F5344CB8AC3E}">
        <p14:creationId xmlns:p14="http://schemas.microsoft.com/office/powerpoint/2010/main" val="162289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CEEEB5-29F1-4415-A6A2-E54DA93B8DFE}"/>
              </a:ext>
            </a:extLst>
          </p:cNvPr>
          <p:cNvSpPr>
            <a:spLocks noGrp="1"/>
          </p:cNvSpPr>
          <p:nvPr>
            <p:ph type="sldNum" sz="quarter" idx="4"/>
          </p:nvPr>
        </p:nvSpPr>
        <p:spPr/>
        <p:txBody>
          <a:bodyPr/>
          <a:lstStyle/>
          <a:p>
            <a:fld id="{C014DD1E-5D91-48A3-AD6D-45FBA980D106}" type="slidenum">
              <a:rPr lang="en-US" smtClean="0"/>
              <a:pPr/>
              <a:t>11</a:t>
            </a:fld>
            <a:endParaRPr lang="en-US" dirty="0"/>
          </a:p>
        </p:txBody>
      </p:sp>
      <p:sp>
        <p:nvSpPr>
          <p:cNvPr id="7" name="Arrow: Down 6">
            <a:extLst>
              <a:ext uri="{FF2B5EF4-FFF2-40B4-BE49-F238E27FC236}">
                <a16:creationId xmlns:a16="http://schemas.microsoft.com/office/drawing/2014/main" id="{7FF3B7B1-61CA-48A4-B781-153B5AD98E60}"/>
              </a:ext>
            </a:extLst>
          </p:cNvPr>
          <p:cNvSpPr/>
          <p:nvPr/>
        </p:nvSpPr>
        <p:spPr>
          <a:xfrm rot="10800000">
            <a:off x="3060461" y="1509944"/>
            <a:ext cx="311378" cy="42830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Arrow: Down 7">
            <a:extLst>
              <a:ext uri="{FF2B5EF4-FFF2-40B4-BE49-F238E27FC236}">
                <a16:creationId xmlns:a16="http://schemas.microsoft.com/office/drawing/2014/main" id="{BEBF585E-FD9F-4EF2-9457-5622265F8E24}"/>
              </a:ext>
            </a:extLst>
          </p:cNvPr>
          <p:cNvSpPr/>
          <p:nvPr/>
        </p:nvSpPr>
        <p:spPr>
          <a:xfrm rot="16200000">
            <a:off x="5693277" y="3153790"/>
            <a:ext cx="320134" cy="51185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10" name="Straight Connector 9">
            <a:extLst>
              <a:ext uri="{FF2B5EF4-FFF2-40B4-BE49-F238E27FC236}">
                <a16:creationId xmlns:a16="http://schemas.microsoft.com/office/drawing/2014/main" id="{B45D03C9-56D2-473B-A9B1-7F8ADB425392}"/>
              </a:ext>
            </a:extLst>
          </p:cNvPr>
          <p:cNvCxnSpPr>
            <a:cxnSpLocks/>
          </p:cNvCxnSpPr>
          <p:nvPr/>
        </p:nvCxnSpPr>
        <p:spPr>
          <a:xfrm>
            <a:off x="3294052" y="3541242"/>
            <a:ext cx="49480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56EF884-989D-404A-8C74-B1914BE92B6F}"/>
              </a:ext>
            </a:extLst>
          </p:cNvPr>
          <p:cNvCxnSpPr>
            <a:cxnSpLocks/>
          </p:cNvCxnSpPr>
          <p:nvPr/>
        </p:nvCxnSpPr>
        <p:spPr>
          <a:xfrm flipV="1">
            <a:off x="5893146" y="1586144"/>
            <a:ext cx="0" cy="41269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Text Box 16">
            <a:extLst>
              <a:ext uri="{FF2B5EF4-FFF2-40B4-BE49-F238E27FC236}">
                <a16:creationId xmlns:a16="http://schemas.microsoft.com/office/drawing/2014/main" id="{4F73D2E4-A2B9-422C-8246-5734B42C1A43}"/>
              </a:ext>
            </a:extLst>
          </p:cNvPr>
          <p:cNvSpPr txBox="1">
            <a:spLocks noChangeArrowheads="1"/>
          </p:cNvSpPr>
          <p:nvPr/>
        </p:nvSpPr>
        <p:spPr bwMode="auto">
          <a:xfrm>
            <a:off x="3605472" y="1967144"/>
            <a:ext cx="1934009" cy="1120827"/>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noProof="1">
                <a:effectLst>
                  <a:outerShdw blurRad="38100" dist="38100" dir="2700000" algn="tl">
                    <a:srgbClr val="000000">
                      <a:alpha val="43137"/>
                    </a:srgbClr>
                  </a:outerShdw>
                </a:effectLst>
                <a:latin typeface="Consolas" pitchFamily="49" charset="0"/>
              </a:rPr>
              <a:t>Poorly </a:t>
            </a:r>
          </a:p>
          <a:p>
            <a:pPr algn="ctr">
              <a:lnSpc>
                <a:spcPct val="95000"/>
              </a:lnSpc>
              <a:defRPr/>
            </a:pPr>
            <a:r>
              <a:rPr lang="en-US" b="1" noProof="1">
                <a:effectLst>
                  <a:outerShdw blurRad="38100" dist="38100" dir="2700000" algn="tl">
                    <a:srgbClr val="000000">
                      <a:alpha val="43137"/>
                    </a:srgbClr>
                  </a:outerShdw>
                </a:effectLst>
                <a:latin typeface="Consolas" pitchFamily="49" charset="0"/>
              </a:rPr>
              <a:t>selected </a:t>
            </a:r>
          </a:p>
          <a:p>
            <a:pPr algn="ctr">
              <a:lnSpc>
                <a:spcPct val="95000"/>
              </a:lnSpc>
              <a:defRPr/>
            </a:pPr>
            <a:r>
              <a:rPr lang="en-US" b="1" noProof="1">
                <a:effectLst>
                  <a:outerShdw blurRad="38100" dist="38100" dir="2700000" algn="tl">
                    <a:srgbClr val="000000">
                      <a:alpha val="43137"/>
                    </a:srgbClr>
                  </a:outerShdw>
                </a:effectLst>
                <a:latin typeface="Consolas" pitchFamily="49" charset="0"/>
              </a:rPr>
              <a:t>boundaries</a:t>
            </a:r>
          </a:p>
        </p:txBody>
      </p:sp>
      <p:sp>
        <p:nvSpPr>
          <p:cNvPr id="19" name="Text Box 16">
            <a:extLst>
              <a:ext uri="{FF2B5EF4-FFF2-40B4-BE49-F238E27FC236}">
                <a16:creationId xmlns:a16="http://schemas.microsoft.com/office/drawing/2014/main" id="{BA1B6FD4-2805-4587-B93D-72D2379E31CA}"/>
              </a:ext>
            </a:extLst>
          </p:cNvPr>
          <p:cNvSpPr txBox="1">
            <a:spLocks noChangeArrowheads="1"/>
          </p:cNvSpPr>
          <p:nvPr/>
        </p:nvSpPr>
        <p:spPr bwMode="auto">
          <a:xfrm>
            <a:off x="6246812" y="1965180"/>
            <a:ext cx="1934009" cy="1120827"/>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noProof="1">
                <a:effectLst>
                  <a:outerShdw blurRad="38100" dist="38100" dir="2700000" algn="tl">
                    <a:srgbClr val="000000">
                      <a:alpha val="43137"/>
                    </a:srgbClr>
                  </a:outerShdw>
                </a:effectLst>
                <a:latin typeface="Consolas" pitchFamily="49" charset="0"/>
              </a:rPr>
              <a:t>God Object</a:t>
            </a:r>
          </a:p>
        </p:txBody>
      </p:sp>
      <p:sp>
        <p:nvSpPr>
          <p:cNvPr id="20" name="Text Box 16">
            <a:extLst>
              <a:ext uri="{FF2B5EF4-FFF2-40B4-BE49-F238E27FC236}">
                <a16:creationId xmlns:a16="http://schemas.microsoft.com/office/drawing/2014/main" id="{CB85E919-6555-438C-9C5A-7DFBB9568C13}"/>
              </a:ext>
            </a:extLst>
          </p:cNvPr>
          <p:cNvSpPr txBox="1">
            <a:spLocks noChangeArrowheads="1"/>
          </p:cNvSpPr>
          <p:nvPr/>
        </p:nvSpPr>
        <p:spPr bwMode="auto">
          <a:xfrm>
            <a:off x="3602177" y="4038601"/>
            <a:ext cx="1934009" cy="1120827"/>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noProof="1">
                <a:effectLst>
                  <a:outerShdw blurRad="38100" dist="38100" dir="2700000" algn="tl">
                    <a:srgbClr val="000000">
                      <a:alpha val="43137"/>
                    </a:srgbClr>
                  </a:outerShdw>
                </a:effectLst>
                <a:latin typeface="Consolas" pitchFamily="49" charset="0"/>
              </a:rPr>
              <a:t>Destructive</a:t>
            </a:r>
          </a:p>
          <a:p>
            <a:pPr algn="ctr">
              <a:lnSpc>
                <a:spcPct val="95000"/>
              </a:lnSpc>
              <a:defRPr/>
            </a:pPr>
            <a:r>
              <a:rPr lang="en-US" b="1" noProof="1">
                <a:effectLst>
                  <a:outerShdw blurRad="38100" dist="38100" dir="2700000" algn="tl">
                    <a:srgbClr val="000000">
                      <a:alpha val="43137"/>
                    </a:srgbClr>
                  </a:outerShdw>
                </a:effectLst>
                <a:latin typeface="Consolas" pitchFamily="49" charset="0"/>
              </a:rPr>
              <a:t>decoupling</a:t>
            </a:r>
          </a:p>
        </p:txBody>
      </p:sp>
      <p:sp>
        <p:nvSpPr>
          <p:cNvPr id="21" name="Text Box 16">
            <a:extLst>
              <a:ext uri="{FF2B5EF4-FFF2-40B4-BE49-F238E27FC236}">
                <a16:creationId xmlns:a16="http://schemas.microsoft.com/office/drawing/2014/main" id="{94F49E56-789A-4A37-AA11-F750F9DBF215}"/>
              </a:ext>
            </a:extLst>
          </p:cNvPr>
          <p:cNvSpPr txBox="1">
            <a:spLocks noChangeArrowheads="1"/>
          </p:cNvSpPr>
          <p:nvPr/>
        </p:nvSpPr>
        <p:spPr bwMode="auto">
          <a:xfrm>
            <a:off x="6246812" y="4038600"/>
            <a:ext cx="1934009" cy="1120827"/>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sz="2800" b="1" noProof="1">
                <a:solidFill>
                  <a:schemeClr val="accent1">
                    <a:lumMod val="60000"/>
                    <a:lumOff val="40000"/>
                  </a:schemeClr>
                </a:solidFill>
                <a:effectLst>
                  <a:outerShdw blurRad="38100" dist="38100" dir="2700000" algn="tl">
                    <a:srgbClr val="000000">
                      <a:alpha val="43137"/>
                    </a:srgbClr>
                  </a:outerShdw>
                </a:effectLst>
                <a:latin typeface="Consolas" pitchFamily="49" charset="0"/>
              </a:rPr>
              <a:t>IDEAL</a:t>
            </a:r>
            <a:endParaRPr lang="en-US" b="1" noProof="1">
              <a:solidFill>
                <a:schemeClr val="accent1">
                  <a:lumMod val="60000"/>
                  <a:lumOff val="40000"/>
                </a:schemeClr>
              </a:solidFill>
              <a:effectLst>
                <a:outerShdw blurRad="38100" dist="38100" dir="2700000" algn="tl">
                  <a:srgbClr val="000000">
                    <a:alpha val="43137"/>
                  </a:srgbClr>
                </a:outerShdw>
              </a:effectLst>
              <a:latin typeface="Consolas" pitchFamily="49" charset="0"/>
            </a:endParaRPr>
          </a:p>
        </p:txBody>
      </p:sp>
      <p:sp>
        <p:nvSpPr>
          <p:cNvPr id="23" name="TextBox 22">
            <a:extLst>
              <a:ext uri="{FF2B5EF4-FFF2-40B4-BE49-F238E27FC236}">
                <a16:creationId xmlns:a16="http://schemas.microsoft.com/office/drawing/2014/main" id="{4B9BD335-B8A6-474F-BB75-4AD8BF69935F}"/>
              </a:ext>
            </a:extLst>
          </p:cNvPr>
          <p:cNvSpPr txBox="1"/>
          <p:nvPr/>
        </p:nvSpPr>
        <p:spPr>
          <a:xfrm rot="16200000">
            <a:off x="1872910" y="3279632"/>
            <a:ext cx="1522520" cy="523220"/>
          </a:xfrm>
          <a:prstGeom prst="rect">
            <a:avLst/>
          </a:prstGeom>
          <a:noFill/>
        </p:spPr>
        <p:txBody>
          <a:bodyPr wrap="square" rtlCol="0">
            <a:spAutoFit/>
          </a:bodyPr>
          <a:lstStyle/>
          <a:p>
            <a:r>
              <a:rPr lang="en-US" sz="2800" dirty="0">
                <a:solidFill>
                  <a:schemeClr val="tx2">
                    <a:lumMod val="75000"/>
                  </a:schemeClr>
                </a:solidFill>
              </a:rPr>
              <a:t>Coupling</a:t>
            </a:r>
          </a:p>
        </p:txBody>
      </p:sp>
      <p:sp>
        <p:nvSpPr>
          <p:cNvPr id="24" name="TextBox 23">
            <a:extLst>
              <a:ext uri="{FF2B5EF4-FFF2-40B4-BE49-F238E27FC236}">
                <a16:creationId xmlns:a16="http://schemas.microsoft.com/office/drawing/2014/main" id="{EE6B8EFD-F8AD-4E64-BA19-3B04CDF29083}"/>
              </a:ext>
            </a:extLst>
          </p:cNvPr>
          <p:cNvSpPr txBox="1"/>
          <p:nvPr/>
        </p:nvSpPr>
        <p:spPr>
          <a:xfrm>
            <a:off x="5122852" y="5868697"/>
            <a:ext cx="1752498" cy="523220"/>
          </a:xfrm>
          <a:prstGeom prst="rect">
            <a:avLst/>
          </a:prstGeom>
          <a:noFill/>
        </p:spPr>
        <p:txBody>
          <a:bodyPr wrap="square" rtlCol="0">
            <a:spAutoFit/>
          </a:bodyPr>
          <a:lstStyle/>
          <a:p>
            <a:r>
              <a:rPr lang="en-US" sz="2800" dirty="0">
                <a:solidFill>
                  <a:schemeClr val="tx2">
                    <a:lumMod val="75000"/>
                  </a:schemeClr>
                </a:solidFill>
              </a:rPr>
              <a:t>Cohesion</a:t>
            </a:r>
          </a:p>
        </p:txBody>
      </p:sp>
      <p:sp>
        <p:nvSpPr>
          <p:cNvPr id="26" name="Title 25">
            <a:extLst>
              <a:ext uri="{FF2B5EF4-FFF2-40B4-BE49-F238E27FC236}">
                <a16:creationId xmlns:a16="http://schemas.microsoft.com/office/drawing/2014/main" id="{CAA2AACE-40B9-43CA-8EEF-285417B6E53F}"/>
              </a:ext>
            </a:extLst>
          </p:cNvPr>
          <p:cNvSpPr>
            <a:spLocks noGrp="1"/>
          </p:cNvSpPr>
          <p:nvPr>
            <p:ph type="title"/>
          </p:nvPr>
        </p:nvSpPr>
        <p:spPr/>
        <p:txBody>
          <a:bodyPr/>
          <a:lstStyle/>
          <a:p>
            <a:r>
              <a:rPr lang="en-US" dirty="0"/>
              <a:t>Design Smell - Violations</a:t>
            </a:r>
          </a:p>
        </p:txBody>
      </p:sp>
    </p:spTree>
    <p:extLst>
      <p:ext uri="{BB962C8B-B14F-4D97-AF65-F5344CB8AC3E}">
        <p14:creationId xmlns:p14="http://schemas.microsoft.com/office/powerpoint/2010/main" val="104040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8" grpId="0" animBg="1"/>
      <p:bldP spid="19" grpId="0" animBg="1"/>
      <p:bldP spid="20" grpId="0" animBg="1"/>
      <p:bldP spid="21" grpId="0" animBg="1"/>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AD1AFD-0419-4120-8AC6-3C87CDED55A9}"/>
              </a:ext>
            </a:extLst>
          </p:cNvPr>
          <p:cNvSpPr>
            <a:spLocks noGrp="1"/>
          </p:cNvSpPr>
          <p:nvPr>
            <p:ph type="sldNum" sz="quarter" idx="4"/>
          </p:nvPr>
        </p:nvSpPr>
        <p:spPr/>
        <p:txBody>
          <a:bodyPr/>
          <a:lstStyle/>
          <a:p>
            <a:fld id="{C014DD1E-5D91-48A3-AD6D-45FBA980D106}" type="slidenum">
              <a:rPr lang="en-US" smtClean="0"/>
              <a:pPr/>
              <a:t>12</a:t>
            </a:fld>
            <a:endParaRPr lang="en-US" dirty="0"/>
          </a:p>
        </p:txBody>
      </p:sp>
      <p:sp>
        <p:nvSpPr>
          <p:cNvPr id="3" name="Content Placeholder 2">
            <a:extLst>
              <a:ext uri="{FF2B5EF4-FFF2-40B4-BE49-F238E27FC236}">
                <a16:creationId xmlns:a16="http://schemas.microsoft.com/office/drawing/2014/main" id="{706C383E-4396-4CB3-A001-F5D37134165A}"/>
              </a:ext>
            </a:extLst>
          </p:cNvPr>
          <p:cNvSpPr>
            <a:spLocks noGrp="1"/>
          </p:cNvSpPr>
          <p:nvPr>
            <p:ph idx="1"/>
          </p:nvPr>
        </p:nvSpPr>
        <p:spPr/>
        <p:txBody>
          <a:bodyPr/>
          <a:lstStyle/>
          <a:p>
            <a:r>
              <a:rPr lang="en-US" dirty="0">
                <a:solidFill>
                  <a:schemeClr val="tx2">
                    <a:lumMod val="75000"/>
                  </a:schemeClr>
                </a:solidFill>
              </a:rPr>
              <a:t>Small number </a:t>
            </a:r>
            <a:r>
              <a:rPr lang="en-US" dirty="0"/>
              <a:t>of instance variables inside a class</a:t>
            </a:r>
          </a:p>
          <a:p>
            <a:r>
              <a:rPr lang="en-US" dirty="0"/>
              <a:t>Each method of a class should manipulate </a:t>
            </a:r>
            <a:r>
              <a:rPr lang="en-US" dirty="0">
                <a:solidFill>
                  <a:schemeClr val="tx2">
                    <a:lumMod val="75000"/>
                  </a:schemeClr>
                </a:solidFill>
              </a:rPr>
              <a:t>one or more </a:t>
            </a:r>
            <a:r>
              <a:rPr lang="en-US" dirty="0"/>
              <a:t>of those variables.</a:t>
            </a:r>
          </a:p>
          <a:p>
            <a:r>
              <a:rPr lang="en-US" dirty="0"/>
              <a:t>Two modules should </a:t>
            </a:r>
            <a:r>
              <a:rPr lang="en-US" dirty="0">
                <a:solidFill>
                  <a:schemeClr val="tx2">
                    <a:lumMod val="75000"/>
                  </a:schemeClr>
                </a:solidFill>
              </a:rPr>
              <a:t>exchange</a:t>
            </a:r>
            <a:r>
              <a:rPr lang="en-US" dirty="0"/>
              <a:t> as </a:t>
            </a:r>
            <a:r>
              <a:rPr lang="en-US" dirty="0">
                <a:solidFill>
                  <a:schemeClr val="tx2">
                    <a:lumMod val="75000"/>
                  </a:schemeClr>
                </a:solidFill>
              </a:rPr>
              <a:t>little information </a:t>
            </a:r>
            <a:r>
              <a:rPr lang="en-US" dirty="0"/>
              <a:t>as possible</a:t>
            </a:r>
          </a:p>
          <a:p>
            <a:r>
              <a:rPr lang="en-US" dirty="0"/>
              <a:t>Is the subsystem easily </a:t>
            </a:r>
            <a:r>
              <a:rPr lang="en-US" dirty="0">
                <a:solidFill>
                  <a:schemeClr val="tx2">
                    <a:lumMod val="75000"/>
                  </a:schemeClr>
                </a:solidFill>
              </a:rPr>
              <a:t>reusable</a:t>
            </a:r>
            <a:r>
              <a:rPr lang="en-US" dirty="0"/>
              <a:t> in another project?</a:t>
            </a:r>
          </a:p>
          <a:p>
            <a:endParaRPr lang="en-US" dirty="0"/>
          </a:p>
        </p:txBody>
      </p:sp>
      <p:sp>
        <p:nvSpPr>
          <p:cNvPr id="4" name="Title 3">
            <a:extLst>
              <a:ext uri="{FF2B5EF4-FFF2-40B4-BE49-F238E27FC236}">
                <a16:creationId xmlns:a16="http://schemas.microsoft.com/office/drawing/2014/main" id="{F46F9EBD-E720-4138-B610-C2D1D522DC40}"/>
              </a:ext>
            </a:extLst>
          </p:cNvPr>
          <p:cNvSpPr>
            <a:spLocks noGrp="1"/>
          </p:cNvSpPr>
          <p:nvPr>
            <p:ph type="title"/>
          </p:nvPr>
        </p:nvSpPr>
        <p:spPr/>
        <p:txBody>
          <a:bodyPr/>
          <a:lstStyle/>
          <a:p>
            <a:r>
              <a:rPr lang="en-US" dirty="0"/>
              <a:t>Approaches	</a:t>
            </a:r>
          </a:p>
        </p:txBody>
      </p:sp>
    </p:spTree>
    <p:extLst>
      <p:ext uri="{BB962C8B-B14F-4D97-AF65-F5344CB8AC3E}">
        <p14:creationId xmlns:p14="http://schemas.microsoft.com/office/powerpoint/2010/main" val="221478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8252" y="5562600"/>
            <a:ext cx="9832319" cy="774883"/>
          </a:xfrm>
        </p:spPr>
        <p:txBody>
          <a:bodyPr/>
          <a:lstStyle/>
          <a:p>
            <a:pPr>
              <a:lnSpc>
                <a:spcPts val="5400"/>
              </a:lnSpc>
            </a:pPr>
            <a:r>
              <a:rPr lang="en-US" dirty="0"/>
              <a:t>Open/Closed</a:t>
            </a:r>
          </a:p>
        </p:txBody>
      </p:sp>
      <p:pic>
        <p:nvPicPr>
          <p:cNvPr id="7" name="Picture 6" descr="A person posing for a photo&#10;&#10;Description generated with high confidence">
            <a:extLst>
              <a:ext uri="{FF2B5EF4-FFF2-40B4-BE49-F238E27FC236}">
                <a16:creationId xmlns:a16="http://schemas.microsoft.com/office/drawing/2014/main" id="{3C004648-6BD9-4916-B636-3F55B589DE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817811" y="609600"/>
            <a:ext cx="6553200" cy="4800600"/>
          </a:xfrm>
          <a:prstGeom prst="rect">
            <a:avLst/>
          </a:prstGeom>
        </p:spPr>
      </p:pic>
    </p:spTree>
    <p:extLst>
      <p:ext uri="{BB962C8B-B14F-4D97-AF65-F5344CB8AC3E}">
        <p14:creationId xmlns:p14="http://schemas.microsoft.com/office/powerpoint/2010/main" val="2566345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09E4C5E-3F31-4A42-98A3-E9FA9BB08C64}"/>
              </a:ext>
            </a:extLst>
          </p:cNvPr>
          <p:cNvSpPr>
            <a:spLocks noGrp="1"/>
          </p:cNvSpPr>
          <p:nvPr>
            <p:ph idx="1"/>
          </p:nvPr>
        </p:nvSpPr>
        <p:spPr/>
        <p:txBody>
          <a:bodyPr>
            <a:normAutofit/>
          </a:bodyPr>
          <a:lstStyle/>
          <a:p>
            <a:r>
              <a:rPr lang="en-US" noProof="1"/>
              <a:t>Software entities like classes, modules and functions should be </a:t>
            </a:r>
            <a:r>
              <a:rPr lang="en-US" noProof="1">
                <a:solidFill>
                  <a:schemeClr val="tx2">
                    <a:lumMod val="75000"/>
                  </a:schemeClr>
                </a:solidFill>
              </a:rPr>
              <a:t>open for extension </a:t>
            </a:r>
            <a:r>
              <a:rPr lang="en-US" noProof="1"/>
              <a:t>but </a:t>
            </a:r>
            <a:r>
              <a:rPr lang="en-US" noProof="1">
                <a:solidFill>
                  <a:schemeClr val="tx2">
                    <a:lumMod val="75000"/>
                  </a:schemeClr>
                </a:solidFill>
              </a:rPr>
              <a:t>closed for modifications</a:t>
            </a:r>
          </a:p>
          <a:p>
            <a:r>
              <a:rPr lang="en-US" dirty="0">
                <a:solidFill>
                  <a:schemeClr val="tx2">
                    <a:lumMod val="75000"/>
                  </a:schemeClr>
                </a:solidFill>
              </a:rPr>
              <a:t>Extensibility</a:t>
            </a:r>
            <a:r>
              <a:rPr lang="en-US" dirty="0"/>
              <a:t> – adding new behavior </a:t>
            </a:r>
            <a:r>
              <a:rPr lang="en-US" dirty="0">
                <a:solidFill>
                  <a:schemeClr val="tx2">
                    <a:lumMod val="75000"/>
                  </a:schemeClr>
                </a:solidFill>
              </a:rPr>
              <a:t>doesn’t require </a:t>
            </a:r>
            <a:r>
              <a:rPr lang="en-US" dirty="0"/>
              <a:t>changes</a:t>
            </a:r>
            <a:r>
              <a:rPr lang="en-US" dirty="0">
                <a:solidFill>
                  <a:schemeClr val="tx2">
                    <a:lumMod val="75000"/>
                  </a:schemeClr>
                </a:solidFill>
              </a:rPr>
              <a:t> </a:t>
            </a:r>
            <a:r>
              <a:rPr lang="en-US" dirty="0"/>
              <a:t>over the existing source code</a:t>
            </a:r>
          </a:p>
          <a:p>
            <a:r>
              <a:rPr lang="en-US" noProof="1">
                <a:solidFill>
                  <a:schemeClr val="tx2">
                    <a:lumMod val="75000"/>
                  </a:schemeClr>
                </a:solidFill>
              </a:rPr>
              <a:t>Reusability</a:t>
            </a:r>
            <a:r>
              <a:rPr lang="en-US" noProof="1">
                <a:solidFill>
                  <a:schemeClr val="accent1">
                    <a:lumMod val="60000"/>
                    <a:lumOff val="40000"/>
                  </a:schemeClr>
                </a:solidFill>
              </a:rPr>
              <a:t> </a:t>
            </a:r>
            <a:r>
              <a:rPr lang="en-US" noProof="1"/>
              <a:t>– subsystems are </a:t>
            </a:r>
            <a:r>
              <a:rPr lang="en-US" dirty="0">
                <a:solidFill>
                  <a:schemeClr val="tx2">
                    <a:lumMod val="75000"/>
                  </a:schemeClr>
                </a:solidFill>
              </a:rPr>
              <a:t>suitable for reusing </a:t>
            </a:r>
            <a:r>
              <a:rPr lang="en-US" dirty="0"/>
              <a:t>in other projects – modularity</a:t>
            </a:r>
            <a:endParaRPr lang="en-US" noProof="1"/>
          </a:p>
        </p:txBody>
      </p:sp>
      <p:sp>
        <p:nvSpPr>
          <p:cNvPr id="4" name="Title 3">
            <a:extLst>
              <a:ext uri="{FF2B5EF4-FFF2-40B4-BE49-F238E27FC236}">
                <a16:creationId xmlns:a16="http://schemas.microsoft.com/office/drawing/2014/main" id="{36E64AAB-ACEC-4F17-A6CA-A4451E19BE2F}"/>
              </a:ext>
            </a:extLst>
          </p:cNvPr>
          <p:cNvSpPr>
            <a:spLocks noGrp="1"/>
          </p:cNvSpPr>
          <p:nvPr>
            <p:ph type="title"/>
          </p:nvPr>
        </p:nvSpPr>
        <p:spPr/>
        <p:txBody>
          <a:bodyPr/>
          <a:lstStyle/>
          <a:p>
            <a:r>
              <a:rPr lang="en-US" dirty="0"/>
              <a:t>What is Open/Closed?</a:t>
            </a:r>
          </a:p>
        </p:txBody>
      </p:sp>
    </p:spTree>
    <p:extLst>
      <p:ext uri="{BB962C8B-B14F-4D97-AF65-F5344CB8AC3E}">
        <p14:creationId xmlns:p14="http://schemas.microsoft.com/office/powerpoint/2010/main" val="428921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68A4CD-6550-4F4A-AC40-2187172C992B}"/>
              </a:ext>
            </a:extLst>
          </p:cNvPr>
          <p:cNvSpPr>
            <a:spLocks noGrp="1"/>
          </p:cNvSpPr>
          <p:nvPr>
            <p:ph type="sldNum" sz="quarter" idx="4"/>
          </p:nvPr>
        </p:nvSpPr>
        <p:spPr/>
        <p:txBody>
          <a:bodyPr/>
          <a:lstStyle/>
          <a:p>
            <a:fld id="{C014DD1E-5D91-48A3-AD6D-45FBA980D106}" type="slidenum">
              <a:rPr lang="en-US" smtClean="0"/>
              <a:pPr/>
              <a:t>15</a:t>
            </a:fld>
            <a:endParaRPr lang="en-US" dirty="0"/>
          </a:p>
        </p:txBody>
      </p:sp>
      <p:sp>
        <p:nvSpPr>
          <p:cNvPr id="3" name="Content Placeholder 2">
            <a:extLst>
              <a:ext uri="{FF2B5EF4-FFF2-40B4-BE49-F238E27FC236}">
                <a16:creationId xmlns:a16="http://schemas.microsoft.com/office/drawing/2014/main" id="{C5667486-8754-4BBE-8876-9543B9B1E2F9}"/>
              </a:ext>
            </a:extLst>
          </p:cNvPr>
          <p:cNvSpPr>
            <a:spLocks noGrp="1"/>
          </p:cNvSpPr>
          <p:nvPr>
            <p:ph idx="1"/>
          </p:nvPr>
        </p:nvSpPr>
        <p:spPr/>
        <p:txBody>
          <a:bodyPr>
            <a:normAutofit/>
          </a:bodyPr>
          <a:lstStyle/>
          <a:p>
            <a:r>
              <a:rPr lang="en-US" dirty="0"/>
              <a:t>Need to </a:t>
            </a:r>
            <a:r>
              <a:rPr lang="en-US" dirty="0">
                <a:solidFill>
                  <a:schemeClr val="tx2">
                    <a:lumMod val="75000"/>
                  </a:schemeClr>
                </a:solidFill>
              </a:rPr>
              <a:t>retest</a:t>
            </a:r>
            <a:r>
              <a:rPr lang="en-US" dirty="0"/>
              <a:t> after changes </a:t>
            </a:r>
          </a:p>
          <a:p>
            <a:pPr lvl="1"/>
            <a:r>
              <a:rPr lang="en-US" dirty="0"/>
              <a:t>Old parts changed -&gt; possible bugs</a:t>
            </a:r>
          </a:p>
          <a:p>
            <a:r>
              <a:rPr lang="en-US" dirty="0">
                <a:solidFill>
                  <a:schemeClr val="tx2">
                    <a:lumMod val="75000"/>
                  </a:schemeClr>
                </a:solidFill>
              </a:rPr>
              <a:t>Cascading changes </a:t>
            </a:r>
            <a:r>
              <a:rPr lang="en-US" dirty="0"/>
              <a:t>through modules </a:t>
            </a:r>
          </a:p>
          <a:p>
            <a:r>
              <a:rPr lang="en-US" dirty="0"/>
              <a:t>Logic depends on </a:t>
            </a:r>
            <a:r>
              <a:rPr lang="en-US" dirty="0">
                <a:solidFill>
                  <a:schemeClr val="tx2">
                    <a:lumMod val="75000"/>
                  </a:schemeClr>
                </a:solidFill>
              </a:rPr>
              <a:t>conditional statements </a:t>
            </a:r>
            <a:r>
              <a:rPr lang="en-US" dirty="0"/>
              <a:t>(“is a” checking)</a:t>
            </a:r>
          </a:p>
          <a:p>
            <a:endParaRPr lang="en-US" dirty="0"/>
          </a:p>
        </p:txBody>
      </p:sp>
      <p:sp>
        <p:nvSpPr>
          <p:cNvPr id="4" name="Title 3">
            <a:extLst>
              <a:ext uri="{FF2B5EF4-FFF2-40B4-BE49-F238E27FC236}">
                <a16:creationId xmlns:a16="http://schemas.microsoft.com/office/drawing/2014/main" id="{E9A1DBFA-E305-408C-B99B-FCDBCFB2A5D7}"/>
              </a:ext>
            </a:extLst>
          </p:cNvPr>
          <p:cNvSpPr>
            <a:spLocks noGrp="1"/>
          </p:cNvSpPr>
          <p:nvPr>
            <p:ph type="title"/>
          </p:nvPr>
        </p:nvSpPr>
        <p:spPr/>
        <p:txBody>
          <a:bodyPr/>
          <a:lstStyle/>
          <a:p>
            <a:r>
              <a:rPr lang="en-US" dirty="0"/>
              <a:t>Design Smell - Violations</a:t>
            </a:r>
          </a:p>
        </p:txBody>
      </p:sp>
      <p:pic>
        <p:nvPicPr>
          <p:cNvPr id="5" name="Picture 4">
            <a:extLst>
              <a:ext uri="{FF2B5EF4-FFF2-40B4-BE49-F238E27FC236}">
                <a16:creationId xmlns:a16="http://schemas.microsoft.com/office/drawing/2014/main" id="{6316EF1C-F3CA-4A4A-8E7F-0F836AAE9E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324" y="4114800"/>
            <a:ext cx="6477000" cy="2147900"/>
          </a:xfrm>
          <a:prstGeom prst="rect">
            <a:avLst/>
          </a:prstGeom>
        </p:spPr>
      </p:pic>
    </p:spTree>
    <p:extLst>
      <p:ext uri="{BB962C8B-B14F-4D97-AF65-F5344CB8AC3E}">
        <p14:creationId xmlns:p14="http://schemas.microsoft.com/office/powerpoint/2010/main" val="16630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EA38395-FDAF-4732-8947-14670E35CB7A}"/>
              </a:ext>
            </a:extLst>
          </p:cNvPr>
          <p:cNvSpPr>
            <a:spLocks noGrp="1"/>
          </p:cNvSpPr>
          <p:nvPr>
            <p:ph idx="1"/>
          </p:nvPr>
        </p:nvSpPr>
        <p:spPr/>
        <p:txBody>
          <a:bodyPr>
            <a:normAutofit/>
          </a:bodyPr>
          <a:lstStyle/>
          <a:p>
            <a:r>
              <a:rPr lang="en-US" dirty="0"/>
              <a:t>Parameters - control behavior specifics via a </a:t>
            </a:r>
            <a:r>
              <a:rPr lang="en-US" dirty="0">
                <a:solidFill>
                  <a:schemeClr val="tx2">
                    <a:lumMod val="75000"/>
                  </a:schemeClr>
                </a:solidFill>
              </a:rPr>
              <a:t>parameter, delegate</a:t>
            </a:r>
          </a:p>
          <a:p>
            <a:r>
              <a:rPr lang="en-US" dirty="0"/>
              <a:t>Rely on abstraction, </a:t>
            </a:r>
            <a:r>
              <a:rPr lang="en-US" dirty="0">
                <a:solidFill>
                  <a:schemeClr val="tx2">
                    <a:lumMod val="75000"/>
                  </a:schemeClr>
                </a:solidFill>
              </a:rPr>
              <a:t>not implementation</a:t>
            </a:r>
          </a:p>
          <a:p>
            <a:pPr lvl="1"/>
            <a:r>
              <a:rPr lang="en-US" dirty="0"/>
              <a:t>Inheritance / Template Method Pattern</a:t>
            </a:r>
          </a:p>
          <a:p>
            <a:r>
              <a:rPr lang="en-US" dirty="0"/>
              <a:t>Strategy Pattern</a:t>
            </a:r>
          </a:p>
          <a:p>
            <a:pPr lvl="1"/>
            <a:r>
              <a:rPr lang="en-US" dirty="0"/>
              <a:t>Plug in model (insert new implementation of the interface)</a:t>
            </a:r>
          </a:p>
          <a:p>
            <a:pPr lvl="1"/>
            <a:endParaRPr lang="en-US" dirty="0"/>
          </a:p>
        </p:txBody>
      </p:sp>
      <p:sp>
        <p:nvSpPr>
          <p:cNvPr id="4" name="Title 3">
            <a:extLst>
              <a:ext uri="{FF2B5EF4-FFF2-40B4-BE49-F238E27FC236}">
                <a16:creationId xmlns:a16="http://schemas.microsoft.com/office/drawing/2014/main" id="{EA1C966C-6CB4-4885-B458-9809D245A45A}"/>
              </a:ext>
            </a:extLst>
          </p:cNvPr>
          <p:cNvSpPr>
            <a:spLocks noGrp="1"/>
          </p:cNvSpPr>
          <p:nvPr>
            <p:ph type="title"/>
          </p:nvPr>
        </p:nvSpPr>
        <p:spPr/>
        <p:txBody>
          <a:bodyPr/>
          <a:lstStyle/>
          <a:p>
            <a:r>
              <a:rPr lang="en-US" dirty="0"/>
              <a:t>Approaches</a:t>
            </a:r>
          </a:p>
        </p:txBody>
      </p:sp>
    </p:spTree>
    <p:extLst>
      <p:ext uri="{BB962C8B-B14F-4D97-AF65-F5344CB8AC3E}">
        <p14:creationId xmlns:p14="http://schemas.microsoft.com/office/powerpoint/2010/main" val="58391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9CF03C-AB08-4863-8903-A05ECF36E07B}"/>
              </a:ext>
            </a:extLst>
          </p:cNvPr>
          <p:cNvSpPr>
            <a:spLocks noGrp="1"/>
          </p:cNvSpPr>
          <p:nvPr>
            <p:ph type="sldNum" sz="quarter" idx="4"/>
          </p:nvPr>
        </p:nvSpPr>
        <p:spPr/>
        <p:txBody>
          <a:bodyPr/>
          <a:lstStyle/>
          <a:p>
            <a:fld id="{C014DD1E-5D91-48A3-AD6D-45FBA980D106}" type="slidenum">
              <a:rPr lang="en-US" smtClean="0"/>
              <a:pPr/>
              <a:t>17</a:t>
            </a:fld>
            <a:endParaRPr lang="en-US" dirty="0"/>
          </a:p>
        </p:txBody>
      </p:sp>
      <p:sp>
        <p:nvSpPr>
          <p:cNvPr id="3" name="Content Placeholder 2">
            <a:extLst>
              <a:ext uri="{FF2B5EF4-FFF2-40B4-BE49-F238E27FC236}">
                <a16:creationId xmlns:a16="http://schemas.microsoft.com/office/drawing/2014/main" id="{BDC95DAE-2AD3-4DB5-A6F8-1147DF1A3FE7}"/>
              </a:ext>
            </a:extLst>
          </p:cNvPr>
          <p:cNvSpPr>
            <a:spLocks noGrp="1"/>
          </p:cNvSpPr>
          <p:nvPr>
            <p:ph idx="1"/>
          </p:nvPr>
        </p:nvSpPr>
        <p:spPr/>
        <p:txBody>
          <a:bodyPr>
            <a:normAutofit/>
          </a:bodyPr>
          <a:lstStyle/>
          <a:p>
            <a:r>
              <a:rPr lang="en-US" dirty="0"/>
              <a:t>By experience – know the problem domain and if a change / modification is </a:t>
            </a:r>
            <a:r>
              <a:rPr lang="en-US" dirty="0">
                <a:solidFill>
                  <a:schemeClr val="tx2">
                    <a:lumMod val="75000"/>
                  </a:schemeClr>
                </a:solidFill>
              </a:rPr>
              <a:t>very likely </a:t>
            </a:r>
            <a:r>
              <a:rPr lang="en-US" dirty="0"/>
              <a:t>to recur</a:t>
            </a:r>
          </a:p>
          <a:p>
            <a:r>
              <a:rPr lang="en-US" dirty="0"/>
              <a:t>New domain problem – implement the </a:t>
            </a:r>
            <a:r>
              <a:rPr lang="en-US" dirty="0">
                <a:solidFill>
                  <a:schemeClr val="tx2">
                    <a:lumMod val="75000"/>
                  </a:schemeClr>
                </a:solidFill>
              </a:rPr>
              <a:t>most simple </a:t>
            </a:r>
            <a:r>
              <a:rPr lang="en-US" dirty="0"/>
              <a:t>way</a:t>
            </a:r>
          </a:p>
          <a:p>
            <a:pPr lvl="1"/>
            <a:r>
              <a:rPr lang="en-US" dirty="0"/>
              <a:t>Changes </a:t>
            </a:r>
            <a:r>
              <a:rPr lang="en-US" dirty="0">
                <a:solidFill>
                  <a:schemeClr val="tx2">
                    <a:lumMod val="75000"/>
                  </a:schemeClr>
                </a:solidFill>
              </a:rPr>
              <a:t>once</a:t>
            </a:r>
            <a:r>
              <a:rPr lang="en-US" dirty="0"/>
              <a:t> – </a:t>
            </a:r>
            <a:r>
              <a:rPr lang="en-US" dirty="0">
                <a:solidFill>
                  <a:schemeClr val="tx2">
                    <a:lumMod val="75000"/>
                  </a:schemeClr>
                </a:solidFill>
              </a:rPr>
              <a:t>modify</a:t>
            </a:r>
            <a:r>
              <a:rPr lang="en-US" dirty="0"/>
              <a:t>, </a:t>
            </a:r>
            <a:r>
              <a:rPr lang="en-US" dirty="0">
                <a:solidFill>
                  <a:schemeClr val="tx2">
                    <a:lumMod val="75000"/>
                  </a:schemeClr>
                </a:solidFill>
              </a:rPr>
              <a:t>second</a:t>
            </a:r>
            <a:r>
              <a:rPr lang="en-US" dirty="0"/>
              <a:t> time – </a:t>
            </a:r>
            <a:r>
              <a:rPr lang="en-US" dirty="0">
                <a:solidFill>
                  <a:schemeClr val="tx2">
                    <a:lumMod val="75000"/>
                  </a:schemeClr>
                </a:solidFill>
              </a:rPr>
              <a:t>refactor</a:t>
            </a:r>
          </a:p>
          <a:p>
            <a:r>
              <a:rPr lang="en-US" dirty="0"/>
              <a:t>TANSTAAFL – There Ain’t Such Thing As A Free Lunch</a:t>
            </a:r>
          </a:p>
          <a:p>
            <a:pPr lvl="1"/>
            <a:r>
              <a:rPr lang="en-US" dirty="0"/>
              <a:t>OCP </a:t>
            </a:r>
            <a:r>
              <a:rPr lang="en-US" dirty="0">
                <a:solidFill>
                  <a:schemeClr val="tx2">
                    <a:lumMod val="75000"/>
                  </a:schemeClr>
                </a:solidFill>
              </a:rPr>
              <a:t>adds complexity </a:t>
            </a:r>
            <a:r>
              <a:rPr lang="en-US" dirty="0"/>
              <a:t>to design</a:t>
            </a:r>
          </a:p>
          <a:p>
            <a:pPr lvl="1"/>
            <a:r>
              <a:rPr lang="en-US" dirty="0"/>
              <a:t>No design can be closed against all changes - know which ones to guard</a:t>
            </a:r>
          </a:p>
        </p:txBody>
      </p:sp>
      <p:sp>
        <p:nvSpPr>
          <p:cNvPr id="4" name="Title 3">
            <a:extLst>
              <a:ext uri="{FF2B5EF4-FFF2-40B4-BE49-F238E27FC236}">
                <a16:creationId xmlns:a16="http://schemas.microsoft.com/office/drawing/2014/main" id="{D9B36D91-128A-42B1-85AD-7C805D88DB7D}"/>
              </a:ext>
            </a:extLst>
          </p:cNvPr>
          <p:cNvSpPr>
            <a:spLocks noGrp="1"/>
          </p:cNvSpPr>
          <p:nvPr>
            <p:ph type="title"/>
          </p:nvPr>
        </p:nvSpPr>
        <p:spPr/>
        <p:txBody>
          <a:bodyPr/>
          <a:lstStyle/>
          <a:p>
            <a:r>
              <a:rPr lang="en-US" dirty="0"/>
              <a:t>When to apply</a:t>
            </a:r>
          </a:p>
        </p:txBody>
      </p:sp>
    </p:spTree>
    <p:extLst>
      <p:ext uri="{BB962C8B-B14F-4D97-AF65-F5344CB8AC3E}">
        <p14:creationId xmlns:p14="http://schemas.microsoft.com/office/powerpoint/2010/main" val="422150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76E0DB-D0AD-4B4A-8F0E-E3681EA59C28}"/>
              </a:ext>
            </a:extLst>
          </p:cNvPr>
          <p:cNvSpPr>
            <a:spLocks noGrp="1"/>
          </p:cNvSpPr>
          <p:nvPr>
            <p:ph type="sldNum" sz="quarter" idx="4"/>
          </p:nvPr>
        </p:nvSpPr>
        <p:spPr/>
        <p:txBody>
          <a:bodyPr/>
          <a:lstStyle/>
          <a:p>
            <a:fld id="{C014DD1E-5D91-48A3-AD6D-45FBA980D106}" type="slidenum">
              <a:rPr lang="en-US" smtClean="0"/>
              <a:pPr/>
              <a:t>18</a:t>
            </a:fld>
            <a:endParaRPr lang="en-US" dirty="0"/>
          </a:p>
        </p:txBody>
      </p:sp>
      <p:sp>
        <p:nvSpPr>
          <p:cNvPr id="4" name="Title 3">
            <a:extLst>
              <a:ext uri="{FF2B5EF4-FFF2-40B4-BE49-F238E27FC236}">
                <a16:creationId xmlns:a16="http://schemas.microsoft.com/office/drawing/2014/main" id="{D8F693E5-7758-4498-BE22-E86E493AE3A6}"/>
              </a:ext>
            </a:extLst>
          </p:cNvPr>
          <p:cNvSpPr>
            <a:spLocks noGrp="1"/>
          </p:cNvSpPr>
          <p:nvPr>
            <p:ph type="title"/>
          </p:nvPr>
        </p:nvSpPr>
        <p:spPr/>
        <p:txBody>
          <a:bodyPr/>
          <a:lstStyle/>
          <a:p>
            <a:r>
              <a:rPr lang="en-US" dirty="0"/>
              <a:t>Template Method Pattern</a:t>
            </a:r>
          </a:p>
        </p:txBody>
      </p:sp>
      <p:sp>
        <p:nvSpPr>
          <p:cNvPr id="11" name="Text Box 16">
            <a:extLst>
              <a:ext uri="{FF2B5EF4-FFF2-40B4-BE49-F238E27FC236}">
                <a16:creationId xmlns:a16="http://schemas.microsoft.com/office/drawing/2014/main" id="{46C69509-EC4F-4F8A-B1C0-4B5E55CE987A}"/>
              </a:ext>
            </a:extLst>
          </p:cNvPr>
          <p:cNvSpPr txBox="1">
            <a:spLocks noChangeArrowheads="1"/>
          </p:cNvSpPr>
          <p:nvPr/>
        </p:nvSpPr>
        <p:spPr bwMode="auto">
          <a:xfrm>
            <a:off x="3808412" y="1151121"/>
            <a:ext cx="4054256" cy="2965508"/>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i="1" noProof="1">
                <a:effectLst>
                  <a:outerShdw blurRad="38100" dist="38100" dir="2700000" algn="tl">
                    <a:srgbClr val="000000">
                      <a:alpha val="43137"/>
                    </a:srgbClr>
                  </a:outerShdw>
                </a:effectLst>
                <a:latin typeface="Consolas" pitchFamily="49" charset="0"/>
              </a:rPr>
              <a:t>FrameWorkClass</a:t>
            </a:r>
          </a:p>
          <a:p>
            <a:pPr algn="ctr">
              <a:lnSpc>
                <a:spcPct val="95000"/>
              </a:lnSpc>
              <a:defRPr/>
            </a:pPr>
            <a:endParaRPr lang="en-US" b="1" noProof="1">
              <a:effectLst>
                <a:outerShdw blurRad="38100" dist="38100" dir="2700000" algn="tl">
                  <a:srgbClr val="000000">
                    <a:alpha val="43137"/>
                  </a:srgbClr>
                </a:outerShdw>
              </a:effectLst>
              <a:latin typeface="Consolas" pitchFamily="49" charset="0"/>
            </a:endParaRPr>
          </a:p>
          <a:p>
            <a:pPr>
              <a:lnSpc>
                <a:spcPct val="95000"/>
              </a:lnSpc>
              <a:defRPr/>
            </a:pPr>
            <a:r>
              <a:rPr lang="en-US" b="1" noProof="1">
                <a:effectLst>
                  <a:outerShdw blurRad="38100" dist="38100" dir="2700000" algn="tl">
                    <a:srgbClr val="000000">
                      <a:alpha val="43137"/>
                    </a:srgbClr>
                  </a:outerShdw>
                </a:effectLst>
                <a:latin typeface="Consolas" pitchFamily="49" charset="0"/>
              </a:rPr>
              <a:t>+ templateMethod() </a:t>
            </a:r>
          </a:p>
          <a:p>
            <a:pPr>
              <a:lnSpc>
                <a:spcPct val="95000"/>
              </a:lnSpc>
              <a:defRPr/>
            </a:pPr>
            <a:r>
              <a:rPr lang="en-US" b="1" noProof="1">
                <a:effectLst>
                  <a:outerShdw blurRad="38100" dist="38100" dir="2700000" algn="tl">
                    <a:srgbClr val="000000">
                      <a:alpha val="43137"/>
                    </a:srgbClr>
                  </a:outerShdw>
                </a:effectLst>
                <a:latin typeface="Consolas" pitchFamily="49" charset="0"/>
              </a:rPr>
              <a:t>+ stepOne()  </a:t>
            </a:r>
          </a:p>
          <a:p>
            <a:pPr>
              <a:lnSpc>
                <a:spcPct val="95000"/>
              </a:lnSpc>
              <a:defRPr/>
            </a:pPr>
            <a:r>
              <a:rPr lang="en-US" b="1" noProof="1">
                <a:effectLst>
                  <a:outerShdw blurRad="38100" dist="38100" dir="2700000" algn="tl">
                    <a:srgbClr val="000000">
                      <a:alpha val="43137"/>
                    </a:srgbClr>
                  </a:outerShdw>
                </a:effectLst>
                <a:latin typeface="Consolas" pitchFamily="49" charset="0"/>
              </a:rPr>
              <a:t>+ stepTwo()</a:t>
            </a:r>
          </a:p>
          <a:p>
            <a:pPr>
              <a:lnSpc>
                <a:spcPct val="95000"/>
              </a:lnSpc>
              <a:defRPr/>
            </a:pPr>
            <a:r>
              <a:rPr lang="en-US" b="1" noProof="1">
                <a:effectLst>
                  <a:outerShdw blurRad="38100" dist="38100" dir="2700000" algn="tl">
                    <a:srgbClr val="000000">
                      <a:alpha val="43137"/>
                    </a:srgbClr>
                  </a:outerShdw>
                </a:effectLst>
                <a:latin typeface="Consolas" pitchFamily="49" charset="0"/>
              </a:rPr>
              <a:t>+ stepTwo()</a:t>
            </a:r>
          </a:p>
          <a:p>
            <a:pPr>
              <a:lnSpc>
                <a:spcPct val="95000"/>
              </a:lnSpc>
              <a:defRPr/>
            </a:pPr>
            <a:r>
              <a:rPr lang="en-US" b="1" noProof="1">
                <a:effectLst>
                  <a:outerShdw blurRad="38100" dist="38100" dir="2700000" algn="tl">
                    <a:srgbClr val="000000">
                      <a:alpha val="43137"/>
                    </a:srgbClr>
                  </a:outerShdw>
                </a:effectLst>
                <a:latin typeface="Consolas" pitchFamily="49" charset="0"/>
              </a:rPr>
              <a:t>   . . . </a:t>
            </a:r>
          </a:p>
        </p:txBody>
      </p:sp>
      <p:sp>
        <p:nvSpPr>
          <p:cNvPr id="16" name="Text Box 16">
            <a:extLst>
              <a:ext uri="{FF2B5EF4-FFF2-40B4-BE49-F238E27FC236}">
                <a16:creationId xmlns:a16="http://schemas.microsoft.com/office/drawing/2014/main" id="{CDBB398E-5930-44AF-91CC-E96EDAAC3516}"/>
              </a:ext>
            </a:extLst>
          </p:cNvPr>
          <p:cNvSpPr txBox="1">
            <a:spLocks noChangeArrowheads="1"/>
          </p:cNvSpPr>
          <p:nvPr/>
        </p:nvSpPr>
        <p:spPr bwMode="auto">
          <a:xfrm>
            <a:off x="1446212" y="4577023"/>
            <a:ext cx="4054256" cy="1442777"/>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noProof="1">
                <a:effectLst>
                  <a:outerShdw blurRad="38100" dist="38100" dir="2700000" algn="tl">
                    <a:srgbClr val="000000">
                      <a:alpha val="43137"/>
                    </a:srgbClr>
                  </a:outerShdw>
                </a:effectLst>
                <a:latin typeface="Consolas" pitchFamily="49" charset="0"/>
              </a:rPr>
              <a:t>Application ClassOne</a:t>
            </a:r>
          </a:p>
          <a:p>
            <a:pPr algn="ctr">
              <a:lnSpc>
                <a:spcPct val="95000"/>
              </a:lnSpc>
              <a:defRPr/>
            </a:pPr>
            <a:endParaRPr lang="en-US" b="1" noProof="1">
              <a:effectLst>
                <a:outerShdw blurRad="38100" dist="38100" dir="2700000" algn="tl">
                  <a:srgbClr val="000000">
                    <a:alpha val="43137"/>
                  </a:srgbClr>
                </a:outerShdw>
              </a:effectLst>
              <a:latin typeface="Consolas" pitchFamily="49" charset="0"/>
            </a:endParaRPr>
          </a:p>
          <a:p>
            <a:pPr>
              <a:lnSpc>
                <a:spcPct val="95000"/>
              </a:lnSpc>
              <a:defRPr/>
            </a:pPr>
            <a:r>
              <a:rPr lang="en-US" b="1" noProof="1">
                <a:effectLst>
                  <a:outerShdw blurRad="38100" dist="38100" dir="2700000" algn="tl">
                    <a:srgbClr val="000000">
                      <a:alpha val="43137"/>
                    </a:srgbClr>
                  </a:outerShdw>
                </a:effectLst>
                <a:latin typeface="Consolas" pitchFamily="49" charset="0"/>
              </a:rPr>
              <a:t>+ stepTwo() </a:t>
            </a:r>
          </a:p>
        </p:txBody>
      </p:sp>
      <p:sp>
        <p:nvSpPr>
          <p:cNvPr id="18" name="Up Arrow 72">
            <a:extLst>
              <a:ext uri="{FF2B5EF4-FFF2-40B4-BE49-F238E27FC236}">
                <a16:creationId xmlns:a16="http://schemas.microsoft.com/office/drawing/2014/main" id="{7BAA1D8D-965D-4847-A6EF-59D3127F66BB}"/>
              </a:ext>
            </a:extLst>
          </p:cNvPr>
          <p:cNvSpPr/>
          <p:nvPr/>
        </p:nvSpPr>
        <p:spPr>
          <a:xfrm rot="13446015">
            <a:off x="3388864" y="4116629"/>
            <a:ext cx="367806" cy="3564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800"/>
          </a:p>
        </p:txBody>
      </p:sp>
      <p:sp>
        <p:nvSpPr>
          <p:cNvPr id="19" name="Up Arrow 72">
            <a:extLst>
              <a:ext uri="{FF2B5EF4-FFF2-40B4-BE49-F238E27FC236}">
                <a16:creationId xmlns:a16="http://schemas.microsoft.com/office/drawing/2014/main" id="{75905583-C572-4B0B-940E-0E768351AC03}"/>
              </a:ext>
            </a:extLst>
          </p:cNvPr>
          <p:cNvSpPr/>
          <p:nvPr/>
        </p:nvSpPr>
        <p:spPr>
          <a:xfrm rot="7898592">
            <a:off x="8170503" y="4116629"/>
            <a:ext cx="367806" cy="3564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800"/>
          </a:p>
        </p:txBody>
      </p:sp>
      <p:sp>
        <p:nvSpPr>
          <p:cNvPr id="20" name="Text Box 16">
            <a:extLst>
              <a:ext uri="{FF2B5EF4-FFF2-40B4-BE49-F238E27FC236}">
                <a16:creationId xmlns:a16="http://schemas.microsoft.com/office/drawing/2014/main" id="{440209D7-A326-45DE-9E76-C04406EC8604}"/>
              </a:ext>
            </a:extLst>
          </p:cNvPr>
          <p:cNvSpPr txBox="1">
            <a:spLocks noChangeArrowheads="1"/>
          </p:cNvSpPr>
          <p:nvPr/>
        </p:nvSpPr>
        <p:spPr bwMode="auto">
          <a:xfrm>
            <a:off x="6582664" y="4577023"/>
            <a:ext cx="4054256" cy="1442777"/>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noProof="1">
                <a:effectLst>
                  <a:outerShdw blurRad="38100" dist="38100" dir="2700000" algn="tl">
                    <a:srgbClr val="000000">
                      <a:alpha val="43137"/>
                    </a:srgbClr>
                  </a:outerShdw>
                </a:effectLst>
                <a:latin typeface="Consolas" pitchFamily="49" charset="0"/>
              </a:rPr>
              <a:t>Application ClassTwo</a:t>
            </a:r>
          </a:p>
          <a:p>
            <a:pPr algn="ctr">
              <a:lnSpc>
                <a:spcPct val="95000"/>
              </a:lnSpc>
              <a:defRPr/>
            </a:pPr>
            <a:endParaRPr lang="en-US" b="1" noProof="1">
              <a:effectLst>
                <a:outerShdw blurRad="38100" dist="38100" dir="2700000" algn="tl">
                  <a:srgbClr val="000000">
                    <a:alpha val="43137"/>
                  </a:srgbClr>
                </a:outerShdw>
              </a:effectLst>
              <a:latin typeface="Consolas" pitchFamily="49" charset="0"/>
            </a:endParaRPr>
          </a:p>
          <a:p>
            <a:pPr>
              <a:lnSpc>
                <a:spcPct val="95000"/>
              </a:lnSpc>
              <a:defRPr/>
            </a:pPr>
            <a:r>
              <a:rPr lang="en-US" b="1" noProof="1">
                <a:effectLst>
                  <a:outerShdw blurRad="38100" dist="38100" dir="2700000" algn="tl">
                    <a:srgbClr val="000000">
                      <a:alpha val="43137"/>
                    </a:srgbClr>
                  </a:outerShdw>
                </a:effectLst>
                <a:latin typeface="Consolas" pitchFamily="49" charset="0"/>
              </a:rPr>
              <a:t>+ stepTwo() </a:t>
            </a:r>
          </a:p>
        </p:txBody>
      </p:sp>
    </p:spTree>
    <p:extLst>
      <p:ext uri="{BB962C8B-B14F-4D97-AF65-F5344CB8AC3E}">
        <p14:creationId xmlns:p14="http://schemas.microsoft.com/office/powerpoint/2010/main" val="321000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8" grpId="0" animBg="1"/>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B661EB-E2B2-46EE-8ED7-BF3D6CD62DF2}"/>
              </a:ext>
            </a:extLst>
          </p:cNvPr>
          <p:cNvSpPr>
            <a:spLocks noGrp="1"/>
          </p:cNvSpPr>
          <p:nvPr>
            <p:ph type="sldNum" sz="quarter" idx="4"/>
          </p:nvPr>
        </p:nvSpPr>
        <p:spPr/>
        <p:txBody>
          <a:bodyPr/>
          <a:lstStyle/>
          <a:p>
            <a:fld id="{C014DD1E-5D91-48A3-AD6D-45FBA980D106}" type="slidenum">
              <a:rPr lang="en-US" smtClean="0"/>
              <a:pPr/>
              <a:t>19</a:t>
            </a:fld>
            <a:endParaRPr lang="en-US" dirty="0"/>
          </a:p>
        </p:txBody>
      </p:sp>
      <p:sp>
        <p:nvSpPr>
          <p:cNvPr id="4" name="Title 3">
            <a:extLst>
              <a:ext uri="{FF2B5EF4-FFF2-40B4-BE49-F238E27FC236}">
                <a16:creationId xmlns:a16="http://schemas.microsoft.com/office/drawing/2014/main" id="{12B3C179-6370-49F9-BBA8-40C940499131}"/>
              </a:ext>
            </a:extLst>
          </p:cNvPr>
          <p:cNvSpPr>
            <a:spLocks noGrp="1"/>
          </p:cNvSpPr>
          <p:nvPr>
            <p:ph type="title"/>
          </p:nvPr>
        </p:nvSpPr>
        <p:spPr/>
        <p:txBody>
          <a:bodyPr/>
          <a:lstStyle/>
          <a:p>
            <a:r>
              <a:rPr lang="en-US" dirty="0"/>
              <a:t>Template Method Pattern (2)</a:t>
            </a:r>
          </a:p>
        </p:txBody>
      </p:sp>
      <p:sp>
        <p:nvSpPr>
          <p:cNvPr id="14" name="Rectangle 13">
            <a:extLst>
              <a:ext uri="{FF2B5EF4-FFF2-40B4-BE49-F238E27FC236}">
                <a16:creationId xmlns:a16="http://schemas.microsoft.com/office/drawing/2014/main" id="{AD1FF434-57C8-4197-BD51-E911190890AD}"/>
              </a:ext>
            </a:extLst>
          </p:cNvPr>
          <p:cNvSpPr>
            <a:spLocks noChangeArrowheads="1"/>
          </p:cNvSpPr>
          <p:nvPr/>
        </p:nvSpPr>
        <p:spPr bwMode="auto">
          <a:xfrm>
            <a:off x="539591" y="1414883"/>
            <a:ext cx="11106466" cy="483209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dirty="0">
                <a:latin typeface="Consolas" panose="020B0609020204030204" pitchFamily="49" charset="0"/>
              </a:rPr>
              <a:t>public </a:t>
            </a:r>
            <a:r>
              <a:rPr lang="en-US" sz="2800" b="1" dirty="0">
                <a:solidFill>
                  <a:schemeClr val="tx2">
                    <a:lumMod val="75000"/>
                  </a:schemeClr>
                </a:solidFill>
                <a:latin typeface="Consolas" panose="020B0609020204030204" pitchFamily="49" charset="0"/>
              </a:rPr>
              <a:t>abstract</a:t>
            </a:r>
            <a:r>
              <a:rPr lang="en-US" sz="2800" b="1" dirty="0">
                <a:latin typeface="Consolas" panose="020B0609020204030204" pitchFamily="49" charset="0"/>
              </a:rPr>
              <a:t> class </a:t>
            </a:r>
            <a:r>
              <a:rPr lang="en-US" sz="2800" b="1" noProof="1">
                <a:latin typeface="Consolas" panose="020B0609020204030204" pitchFamily="49" charset="0"/>
              </a:rPr>
              <a:t>CrossCompiler </a:t>
            </a:r>
          </a:p>
          <a:p>
            <a:r>
              <a:rPr lang="en-US" sz="2800" b="1" noProof="1">
                <a:latin typeface="Consolas" panose="020B0609020204030204" pitchFamily="49" charset="0"/>
              </a:rPr>
              <a:t>{</a:t>
            </a:r>
          </a:p>
          <a:p>
            <a:r>
              <a:rPr lang="en-US" sz="2800" b="1" noProof="1">
                <a:latin typeface="Consolas" panose="020B0609020204030204" pitchFamily="49" charset="0"/>
              </a:rPr>
              <a:t>  public void </a:t>
            </a:r>
            <a:r>
              <a:rPr lang="en-US" sz="2800" b="1" noProof="1">
                <a:solidFill>
                  <a:schemeClr val="tx2">
                    <a:lumMod val="75000"/>
                  </a:schemeClr>
                </a:solidFill>
                <a:latin typeface="Consolas" panose="020B0609020204030204" pitchFamily="49" charset="0"/>
              </a:rPr>
              <a:t>CrossCompile</a:t>
            </a:r>
            <a:r>
              <a:rPr lang="en-US" sz="2800" b="1" noProof="1">
                <a:latin typeface="Consolas" panose="020B0609020204030204" pitchFamily="49" charset="0"/>
              </a:rPr>
              <a:t>() </a:t>
            </a:r>
          </a:p>
          <a:p>
            <a:r>
              <a:rPr lang="en-US" sz="2800" b="1" noProof="1">
                <a:latin typeface="Consolas" panose="020B0609020204030204" pitchFamily="49" charset="0"/>
              </a:rPr>
              <a:t>  {</a:t>
            </a:r>
          </a:p>
          <a:p>
            <a:r>
              <a:rPr lang="en-US" sz="2800" b="1" noProof="1">
                <a:latin typeface="Consolas" panose="020B0609020204030204" pitchFamily="49" charset="0"/>
              </a:rPr>
              <a:t>    this.CollectSource();</a:t>
            </a:r>
          </a:p>
          <a:p>
            <a:r>
              <a:rPr lang="en-US" sz="2800" b="1" noProof="1">
                <a:latin typeface="Consolas" panose="020B0609020204030204" pitchFamily="49" charset="0"/>
              </a:rPr>
              <a:t>    this.CompileToTarget();</a:t>
            </a:r>
          </a:p>
          <a:p>
            <a:r>
              <a:rPr lang="en-US" sz="2800" b="1" noProof="1">
                <a:latin typeface="Consolas" panose="020B0609020204030204" pitchFamily="49" charset="0"/>
              </a:rPr>
              <a:t>  }</a:t>
            </a:r>
          </a:p>
          <a:p>
            <a:r>
              <a:rPr lang="en-US" sz="2800" b="1" noProof="1">
                <a:latin typeface="Consolas" panose="020B0609020204030204" pitchFamily="49" charset="0"/>
              </a:rPr>
              <a:t>  //</a:t>
            </a:r>
            <a:r>
              <a:rPr lang="en-US" sz="2800" b="1" noProof="1">
                <a:solidFill>
                  <a:schemeClr val="tx2">
                    <a:lumMod val="75000"/>
                  </a:schemeClr>
                </a:solidFill>
                <a:latin typeface="Consolas" panose="020B0609020204030204" pitchFamily="49" charset="0"/>
              </a:rPr>
              <a:t>Template methods</a:t>
            </a:r>
          </a:p>
          <a:p>
            <a:r>
              <a:rPr lang="en-US" sz="2800" b="1" noProof="1">
                <a:latin typeface="Consolas" panose="020B0609020204030204" pitchFamily="49" charset="0"/>
              </a:rPr>
              <a:t>  protected </a:t>
            </a:r>
            <a:r>
              <a:rPr lang="en-US" sz="2800" b="1" noProof="1">
                <a:solidFill>
                  <a:schemeClr val="tx2">
                    <a:lumMod val="75000"/>
                  </a:schemeClr>
                </a:solidFill>
                <a:latin typeface="Consolas" panose="020B0609020204030204" pitchFamily="49" charset="0"/>
              </a:rPr>
              <a:t>abstract</a:t>
            </a:r>
            <a:r>
              <a:rPr lang="en-US" sz="2800" b="1" noProof="1">
                <a:latin typeface="Consolas" panose="020B0609020204030204" pitchFamily="49" charset="0"/>
              </a:rPr>
              <a:t> void CollectSource();</a:t>
            </a:r>
          </a:p>
          <a:p>
            <a:r>
              <a:rPr lang="en-US" sz="2800" b="1" noProof="1">
                <a:latin typeface="Consolas" panose="020B0609020204030204" pitchFamily="49" charset="0"/>
              </a:rPr>
              <a:t>  protected </a:t>
            </a:r>
            <a:r>
              <a:rPr lang="en-US" sz="2800" b="1" noProof="1">
                <a:solidFill>
                  <a:schemeClr val="tx2">
                    <a:lumMod val="75000"/>
                  </a:schemeClr>
                </a:solidFill>
                <a:latin typeface="Consolas" panose="020B0609020204030204" pitchFamily="49" charset="0"/>
              </a:rPr>
              <a:t>abstract</a:t>
            </a:r>
            <a:r>
              <a:rPr lang="en-US" sz="2800" b="1" noProof="1">
                <a:latin typeface="Consolas" panose="020B0609020204030204" pitchFamily="49" charset="0"/>
              </a:rPr>
              <a:t> void CompileToTarget();</a:t>
            </a:r>
          </a:p>
          <a:p>
            <a:r>
              <a:rPr lang="en-US" sz="2800" b="1" dirty="0">
                <a:latin typeface="Consolas" panose="020B0609020204030204" pitchFamily="49" charset="0"/>
              </a:rPr>
              <a:t>}</a:t>
            </a:r>
          </a:p>
        </p:txBody>
      </p:sp>
    </p:spTree>
    <p:extLst>
      <p:ext uri="{BB962C8B-B14F-4D97-AF65-F5344CB8AC3E}">
        <p14:creationId xmlns:p14="http://schemas.microsoft.com/office/powerpoint/2010/main" val="156540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6088" indent="-446088">
              <a:lnSpc>
                <a:spcPts val="4000"/>
              </a:lnSpc>
              <a:buFontTx/>
              <a:buAutoNum type="arabicPeriod"/>
            </a:pPr>
            <a:r>
              <a:rPr lang="en-US" dirty="0">
                <a:solidFill>
                  <a:schemeClr val="tx2">
                    <a:lumMod val="75000"/>
                  </a:schemeClr>
                </a:solidFill>
              </a:rPr>
              <a:t>S</a:t>
            </a:r>
            <a:r>
              <a:rPr lang="en-US" dirty="0"/>
              <a:t>ingle Responsibility Principle</a:t>
            </a:r>
          </a:p>
          <a:p>
            <a:pPr marL="446088" indent="-446088">
              <a:lnSpc>
                <a:spcPts val="4000"/>
              </a:lnSpc>
              <a:buFontTx/>
              <a:buAutoNum type="arabicPeriod"/>
            </a:pPr>
            <a:r>
              <a:rPr lang="en-US" dirty="0">
                <a:solidFill>
                  <a:schemeClr val="tx2">
                    <a:lumMod val="75000"/>
                  </a:schemeClr>
                </a:solidFill>
              </a:rPr>
              <a:t>O</a:t>
            </a:r>
            <a:r>
              <a:rPr lang="en-US" dirty="0"/>
              <a:t>pen/Closed Principle</a:t>
            </a:r>
          </a:p>
          <a:p>
            <a:pPr marL="446088" indent="-446088">
              <a:lnSpc>
                <a:spcPts val="4000"/>
              </a:lnSpc>
              <a:buFontTx/>
              <a:buAutoNum type="arabicPeriod"/>
            </a:pPr>
            <a:r>
              <a:rPr lang="en-US" dirty="0">
                <a:solidFill>
                  <a:schemeClr val="tx2">
                    <a:lumMod val="75000"/>
                  </a:schemeClr>
                </a:solidFill>
              </a:rPr>
              <a:t>L</a:t>
            </a:r>
            <a:r>
              <a:rPr lang="en-US" dirty="0"/>
              <a:t>iskov Substitution Principle</a:t>
            </a:r>
          </a:p>
          <a:p>
            <a:pPr marL="446088" indent="-446088">
              <a:lnSpc>
                <a:spcPts val="4000"/>
              </a:lnSpc>
              <a:buFontTx/>
              <a:buAutoNum type="arabicPeriod"/>
            </a:pPr>
            <a:r>
              <a:rPr lang="en-US" dirty="0">
                <a:solidFill>
                  <a:schemeClr val="tx2">
                    <a:lumMod val="75000"/>
                  </a:schemeClr>
                </a:solidFill>
              </a:rPr>
              <a:t>I</a:t>
            </a:r>
            <a:r>
              <a:rPr lang="en-US" dirty="0"/>
              <a:t>nterface Segregation Principle</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4" name="Picture 3"/>
          <p:cNvPicPr>
            <a:picLocks noChangeAspect="1"/>
          </p:cNvPicPr>
          <p:nvPr/>
        </p:nvPicPr>
        <p:blipFill>
          <a:blip r:embed="rId3"/>
          <a:stretch>
            <a:fillRect/>
          </a:stretch>
        </p:blipFill>
        <p:spPr>
          <a:xfrm>
            <a:off x="8304212" y="1638368"/>
            <a:ext cx="3429001" cy="4421449"/>
          </a:xfrm>
          <a:prstGeom prst="rect">
            <a:avLst/>
          </a:prstGeom>
        </p:spPr>
      </p:pic>
    </p:spTree>
    <p:extLst>
      <p:ext uri="{BB962C8B-B14F-4D97-AF65-F5344CB8AC3E}">
        <p14:creationId xmlns:p14="http://schemas.microsoft.com/office/powerpoint/2010/main" val="164698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1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B661EB-E2B2-46EE-8ED7-BF3D6CD62DF2}"/>
              </a:ext>
            </a:extLst>
          </p:cNvPr>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Title 3">
            <a:extLst>
              <a:ext uri="{FF2B5EF4-FFF2-40B4-BE49-F238E27FC236}">
                <a16:creationId xmlns:a16="http://schemas.microsoft.com/office/drawing/2014/main" id="{12B3C179-6370-49F9-BBA8-40C940499131}"/>
              </a:ext>
            </a:extLst>
          </p:cNvPr>
          <p:cNvSpPr>
            <a:spLocks noGrp="1"/>
          </p:cNvSpPr>
          <p:nvPr>
            <p:ph type="title"/>
          </p:nvPr>
        </p:nvSpPr>
        <p:spPr/>
        <p:txBody>
          <a:bodyPr/>
          <a:lstStyle/>
          <a:p>
            <a:r>
              <a:rPr lang="en-US" dirty="0"/>
              <a:t>Template Method Pattern (3)</a:t>
            </a:r>
          </a:p>
        </p:txBody>
      </p:sp>
      <p:sp>
        <p:nvSpPr>
          <p:cNvPr id="14" name="Rectangle 13">
            <a:extLst>
              <a:ext uri="{FF2B5EF4-FFF2-40B4-BE49-F238E27FC236}">
                <a16:creationId xmlns:a16="http://schemas.microsoft.com/office/drawing/2014/main" id="{AD1FF434-57C8-4197-BD51-E911190890AD}"/>
              </a:ext>
            </a:extLst>
          </p:cNvPr>
          <p:cNvSpPr>
            <a:spLocks noChangeArrowheads="1"/>
          </p:cNvSpPr>
          <p:nvPr/>
        </p:nvSpPr>
        <p:spPr bwMode="auto">
          <a:xfrm>
            <a:off x="459946" y="1151121"/>
            <a:ext cx="11106466" cy="267765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altLang="en-US" sz="2800" b="1" dirty="0">
                <a:latin typeface="Consolas" panose="020B0609020204030204" pitchFamily="49" charset="0"/>
                <a:ea typeface="Times New Roman" panose="02020603050405020304" pitchFamily="18" charset="0"/>
                <a:cs typeface="Courier New" panose="02070309020205020404" pitchFamily="49" charset="0"/>
              </a:rPr>
              <a:t>public class </a:t>
            </a:r>
            <a:r>
              <a:rPr lang="en-US" altLang="en-US" sz="2800" b="1" noProof="1">
                <a:solidFill>
                  <a:schemeClr val="tx2">
                    <a:lumMod val="75000"/>
                  </a:schemeClr>
                </a:solidFill>
                <a:latin typeface="Consolas" panose="020B0609020204030204" pitchFamily="49" charset="0"/>
                <a:ea typeface="Times New Roman" panose="02020603050405020304" pitchFamily="18" charset="0"/>
                <a:cs typeface="Courier New" panose="02070309020205020404" pitchFamily="49" charset="0"/>
              </a:rPr>
              <a:t>IPhoneCompiler</a:t>
            </a: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 CrossCompiler </a:t>
            </a:r>
          </a:p>
          <a:p>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a:t>
            </a:r>
          </a:p>
          <a:p>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protected override void CollectSource() { //sth spec}</a:t>
            </a:r>
          </a:p>
          <a:p>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protected override void CompileToTarget() </a:t>
            </a:r>
          </a:p>
          <a:p>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 //iphone specific compilation }</a:t>
            </a:r>
          </a:p>
          <a:p>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a:t>
            </a:r>
            <a:endParaRPr lang="en-US" sz="2800" b="1" noProof="1">
              <a:latin typeface="Consolas" panose="020B0609020204030204" pitchFamily="49" charset="0"/>
            </a:endParaRPr>
          </a:p>
        </p:txBody>
      </p:sp>
      <p:sp>
        <p:nvSpPr>
          <p:cNvPr id="5" name="Rectangle 4">
            <a:extLst>
              <a:ext uri="{FF2B5EF4-FFF2-40B4-BE49-F238E27FC236}">
                <a16:creationId xmlns:a16="http://schemas.microsoft.com/office/drawing/2014/main" id="{6041AB17-3139-4DE6-A09A-04F4A7595216}"/>
              </a:ext>
            </a:extLst>
          </p:cNvPr>
          <p:cNvSpPr>
            <a:spLocks noChangeArrowheads="1"/>
          </p:cNvSpPr>
          <p:nvPr/>
        </p:nvSpPr>
        <p:spPr bwMode="auto">
          <a:xfrm>
            <a:off x="459946" y="3932332"/>
            <a:ext cx="11106466" cy="267765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lvl="0" defTabSz="914400" eaLnBrk="0" fontAlgn="base" hangingPunct="0">
              <a:spcBef>
                <a:spcPct val="0"/>
              </a:spcBef>
              <a:spcAft>
                <a:spcPct val="0"/>
              </a:spcAft>
            </a:pPr>
            <a:r>
              <a:rPr lang="en-US" altLang="en-US" sz="2800" b="1" dirty="0">
                <a:latin typeface="Consolas" panose="020B0609020204030204" pitchFamily="49" charset="0"/>
                <a:ea typeface="Times New Roman" panose="02020603050405020304" pitchFamily="18" charset="0"/>
                <a:cs typeface="Courier New" panose="02070309020205020404" pitchFamily="49" charset="0"/>
              </a:rPr>
              <a:t>public class </a:t>
            </a:r>
            <a:r>
              <a:rPr lang="en-US" altLang="en-US" sz="2800" b="1" noProof="1">
                <a:solidFill>
                  <a:schemeClr val="tx2">
                    <a:lumMod val="75000"/>
                  </a:schemeClr>
                </a:solidFill>
                <a:latin typeface="Consolas" panose="020B0609020204030204" pitchFamily="49" charset="0"/>
                <a:ea typeface="Times New Roman" panose="02020603050405020304" pitchFamily="18" charset="0"/>
                <a:cs typeface="Courier New" panose="02070309020205020404" pitchFamily="49" charset="0"/>
              </a:rPr>
              <a:t>AndroidCompiler</a:t>
            </a: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 CrossCompiler </a:t>
            </a:r>
          </a:p>
          <a:p>
            <a:pPr lvl="0" defTabSz="914400" eaLnBrk="0" fontAlgn="base" hangingPunct="0">
              <a:spcBef>
                <a:spcPct val="0"/>
              </a:spcBef>
              <a:spcAft>
                <a:spcPct val="0"/>
              </a:spcAft>
            </a:pP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a:t>
            </a:r>
          </a:p>
          <a:p>
            <a:pPr lvl="0" defTabSz="914400" eaLnBrk="0" fontAlgn="base" hangingPunct="0">
              <a:spcBef>
                <a:spcPct val="0"/>
              </a:spcBef>
              <a:spcAft>
                <a:spcPct val="0"/>
              </a:spcAft>
            </a:pP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protected </a:t>
            </a:r>
            <a:r>
              <a:rPr lang="en-US" altLang="en-US" sz="2800" b="1" noProof="1">
                <a:solidFill>
                  <a:schemeClr val="tx2">
                    <a:lumMod val="75000"/>
                  </a:schemeClr>
                </a:solidFill>
                <a:latin typeface="Consolas" panose="020B0609020204030204" pitchFamily="49" charset="0"/>
                <a:ea typeface="Times New Roman" panose="02020603050405020304" pitchFamily="18" charset="0"/>
                <a:cs typeface="Courier New" panose="02070309020205020404" pitchFamily="49" charset="0"/>
              </a:rPr>
              <a:t>override</a:t>
            </a: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void </a:t>
            </a:r>
            <a:r>
              <a:rPr lang="en-US" altLang="en-US" sz="2800" b="1" noProof="1">
                <a:solidFill>
                  <a:schemeClr val="tx2">
                    <a:lumMod val="75000"/>
                  </a:schemeClr>
                </a:solidFill>
                <a:latin typeface="Consolas" panose="020B0609020204030204" pitchFamily="49" charset="0"/>
                <a:ea typeface="Times New Roman" panose="02020603050405020304" pitchFamily="18" charset="0"/>
                <a:cs typeface="Courier New" panose="02070309020205020404" pitchFamily="49" charset="0"/>
              </a:rPr>
              <a:t>CollectSource</a:t>
            </a: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{//sth spec} </a:t>
            </a:r>
          </a:p>
          <a:p>
            <a:pPr lvl="0" defTabSz="914400" eaLnBrk="0" fontAlgn="base" hangingPunct="0">
              <a:spcBef>
                <a:spcPct val="0"/>
              </a:spcBef>
              <a:spcAft>
                <a:spcPct val="0"/>
              </a:spcAft>
            </a:pP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protected </a:t>
            </a:r>
            <a:r>
              <a:rPr lang="en-US" altLang="en-US" sz="2800" b="1" noProof="1">
                <a:solidFill>
                  <a:schemeClr val="tx2">
                    <a:lumMod val="75000"/>
                  </a:schemeClr>
                </a:solidFill>
                <a:latin typeface="Consolas" panose="020B0609020204030204" pitchFamily="49" charset="0"/>
                <a:ea typeface="Times New Roman" panose="02020603050405020304" pitchFamily="18" charset="0"/>
                <a:cs typeface="Courier New" panose="02070309020205020404" pitchFamily="49" charset="0"/>
              </a:rPr>
              <a:t>override</a:t>
            </a: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void </a:t>
            </a:r>
            <a:r>
              <a:rPr lang="en-US" altLang="en-US" sz="2800" b="1" noProof="1">
                <a:solidFill>
                  <a:schemeClr val="tx2">
                    <a:lumMod val="75000"/>
                  </a:schemeClr>
                </a:solidFill>
                <a:latin typeface="Consolas" panose="020B0609020204030204" pitchFamily="49" charset="0"/>
                <a:ea typeface="Times New Roman" panose="02020603050405020304" pitchFamily="18" charset="0"/>
                <a:cs typeface="Courier New" panose="02070309020205020404" pitchFamily="49" charset="0"/>
              </a:rPr>
              <a:t>CompileToTarget</a:t>
            </a:r>
            <a:r>
              <a:rPr lang="en-US" altLang="en-US" sz="2800" b="1" noProof="1">
                <a:latin typeface="Consolas" panose="020B0609020204030204" pitchFamily="49" charset="0"/>
                <a:ea typeface="Times New Roman" panose="02020603050405020304" pitchFamily="18" charset="0"/>
                <a:cs typeface="Courier New" panose="02070309020205020404" pitchFamily="49" charset="0"/>
              </a:rPr>
              <a:t>() </a:t>
            </a:r>
          </a:p>
          <a:p>
            <a:pPr lvl="0" defTabSz="914400" eaLnBrk="0" fontAlgn="base" hangingPunct="0">
              <a:spcBef>
                <a:spcPct val="0"/>
              </a:spcBef>
              <a:spcAft>
                <a:spcPct val="0"/>
              </a:spcAft>
            </a:pPr>
            <a:r>
              <a:rPr lang="en-US" altLang="en-US" sz="2800" b="1" dirty="0">
                <a:latin typeface="Consolas" panose="020B0609020204030204" pitchFamily="49" charset="0"/>
                <a:ea typeface="Times New Roman" panose="02020603050405020304" pitchFamily="18" charset="0"/>
                <a:cs typeface="Courier New" panose="02070309020205020404" pitchFamily="49" charset="0"/>
              </a:rPr>
              <a:t>				 { //android specific compilation }</a:t>
            </a:r>
          </a:p>
          <a:p>
            <a:pPr lvl="0" defTabSz="914400" eaLnBrk="0" fontAlgn="base" hangingPunct="0">
              <a:spcBef>
                <a:spcPct val="0"/>
              </a:spcBef>
              <a:spcAft>
                <a:spcPct val="0"/>
              </a:spcAft>
            </a:pPr>
            <a:r>
              <a:rPr lang="en-US" altLang="en-US" sz="2800" b="1" dirty="0">
                <a:latin typeface="Consolas" panose="020B0609020204030204" pitchFamily="49" charset="0"/>
                <a:ea typeface="Times New Roman" panose="02020603050405020304" pitchFamily="18" charset="0"/>
                <a:cs typeface="Courier New" panose="02070309020205020404" pitchFamily="49" charset="0"/>
              </a:rPr>
              <a:t>}</a:t>
            </a:r>
            <a:r>
              <a:rPr lang="en-US" sz="2800" b="1" dirty="0">
                <a:latin typeface="Consolas" panose="020B0609020204030204" pitchFamily="49" charset="0"/>
              </a:rPr>
              <a:t> </a:t>
            </a:r>
          </a:p>
        </p:txBody>
      </p:sp>
    </p:spTree>
    <p:extLst>
      <p:ext uri="{BB962C8B-B14F-4D97-AF65-F5344CB8AC3E}">
        <p14:creationId xmlns:p14="http://schemas.microsoft.com/office/powerpoint/2010/main" val="1400024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084" y="5011645"/>
            <a:ext cx="9806728" cy="774883"/>
          </a:xfrm>
        </p:spPr>
        <p:txBody>
          <a:bodyPr/>
          <a:lstStyle/>
          <a:p>
            <a:pPr>
              <a:lnSpc>
                <a:spcPts val="5400"/>
              </a:lnSpc>
            </a:pPr>
            <a:r>
              <a:rPr lang="en-US" dirty="0"/>
              <a:t>SRP and OCP Exercise</a:t>
            </a:r>
          </a:p>
        </p:txBody>
      </p:sp>
      <p:sp>
        <p:nvSpPr>
          <p:cNvPr id="3" name="Subtitle 2"/>
          <p:cNvSpPr>
            <a:spLocks noGrp="1"/>
          </p:cNvSpPr>
          <p:nvPr>
            <p:ph type="body" idx="1"/>
          </p:nvPr>
        </p:nvSpPr>
        <p:spPr>
          <a:xfrm>
            <a:off x="1012084" y="5831062"/>
            <a:ext cx="9806728" cy="719034"/>
          </a:xfrm>
        </p:spPr>
        <p:txBody>
          <a:bodyPr/>
          <a:lstStyle/>
          <a:p>
            <a:r>
              <a:rPr lang="en-US" dirty="0"/>
              <a:t>Live Exercises in Class (Lab)</a:t>
            </a:r>
          </a:p>
        </p:txBody>
      </p:sp>
      <p:pic>
        <p:nvPicPr>
          <p:cNvPr id="6" name="Picture 5"/>
          <p:cNvPicPr>
            <a:picLocks noChangeAspect="1"/>
          </p:cNvPicPr>
          <p:nvPr/>
        </p:nvPicPr>
        <p:blipFill>
          <a:blip r:embed="rId3"/>
          <a:stretch>
            <a:fillRect/>
          </a:stretch>
        </p:blipFill>
        <p:spPr>
          <a:xfrm>
            <a:off x="4296867" y="860613"/>
            <a:ext cx="3524026" cy="3637568"/>
          </a:xfrm>
          <a:prstGeom prst="rect">
            <a:avLst/>
          </a:prstGeom>
        </p:spPr>
      </p:pic>
    </p:spTree>
    <p:extLst>
      <p:ext uri="{BB962C8B-B14F-4D97-AF65-F5344CB8AC3E}">
        <p14:creationId xmlns:p14="http://schemas.microsoft.com/office/powerpoint/2010/main" val="3435045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22</a:t>
            </a:fld>
            <a:endParaRPr lang="en-US" dirty="0"/>
          </a:p>
        </p:txBody>
      </p:sp>
      <p:sp>
        <p:nvSpPr>
          <p:cNvPr id="11" name="Content Placeholder 10"/>
          <p:cNvSpPr>
            <a:spLocks noGrp="1"/>
          </p:cNvSpPr>
          <p:nvPr>
            <p:ph idx="1"/>
          </p:nvPr>
        </p:nvSpPr>
        <p:spPr>
          <a:xfrm>
            <a:off x="190413" y="1151121"/>
            <a:ext cx="11804822" cy="5570355"/>
          </a:xfrm>
        </p:spPr>
        <p:txBody>
          <a:bodyPr/>
          <a:lstStyle/>
          <a:p>
            <a:r>
              <a:rPr lang="en-US" dirty="0"/>
              <a:t>Refactor skeleton given for this problem:</a:t>
            </a:r>
          </a:p>
          <a:p>
            <a:pPr lvl="1"/>
            <a:r>
              <a:rPr lang="en-US" b="1" dirty="0">
                <a:solidFill>
                  <a:schemeClr val="tx2">
                    <a:lumMod val="75000"/>
                  </a:schemeClr>
                </a:solidFill>
                <a:latin typeface="Consolas" panose="020B0609020204030204" pitchFamily="49" charset="0"/>
              </a:rPr>
              <a:t>StreamProgressInfo</a:t>
            </a:r>
            <a:r>
              <a:rPr lang="en-US" dirty="0"/>
              <a:t> class must work with Music class too</a:t>
            </a:r>
          </a:p>
          <a:p>
            <a:pPr lvl="1"/>
            <a:r>
              <a:rPr lang="en-US" dirty="0"/>
              <a:t>Be sure if you add new class which provide </a:t>
            </a:r>
            <a:r>
              <a:rPr lang="en-US" b="1" dirty="0">
                <a:solidFill>
                  <a:schemeClr val="tx2">
                    <a:lumMod val="75000"/>
                  </a:schemeClr>
                </a:solidFill>
                <a:latin typeface="Consolas" panose="020B0609020204030204" pitchFamily="49" charset="0"/>
              </a:rPr>
              <a:t>BytesSent</a:t>
            </a:r>
            <a:r>
              <a:rPr lang="en-US" dirty="0">
                <a:solidFill>
                  <a:schemeClr val="tx2">
                    <a:lumMod val="75000"/>
                  </a:schemeClr>
                </a:solidFill>
                <a:latin typeface="Consolas" panose="020B0609020204030204" pitchFamily="49" charset="0"/>
              </a:rPr>
              <a:t> </a:t>
            </a:r>
            <a:r>
              <a:rPr lang="en-US" dirty="0"/>
              <a:t>and </a:t>
            </a:r>
            <a:r>
              <a:rPr lang="en-US" b="1" dirty="0">
                <a:solidFill>
                  <a:schemeClr val="tx2">
                    <a:lumMod val="75000"/>
                  </a:schemeClr>
                </a:solidFill>
                <a:latin typeface="Consolas" panose="020B0609020204030204" pitchFamily="49" charset="0"/>
              </a:rPr>
              <a:t>Length</a:t>
            </a:r>
            <a:r>
              <a:rPr lang="en-US" dirty="0">
                <a:solidFill>
                  <a:schemeClr val="tx2">
                    <a:lumMod val="75000"/>
                  </a:schemeClr>
                </a:solidFill>
                <a:latin typeface="Consolas" panose="020B0609020204030204" pitchFamily="49" charset="0"/>
              </a:rPr>
              <a:t> </a:t>
            </a:r>
            <a:r>
              <a:rPr lang="en-US" dirty="0"/>
              <a:t>getters will work without touching </a:t>
            </a:r>
            <a:r>
              <a:rPr lang="en-US" b="1" dirty="0">
                <a:solidFill>
                  <a:schemeClr val="tx2">
                    <a:lumMod val="75000"/>
                  </a:schemeClr>
                </a:solidFill>
                <a:latin typeface="Consolas" panose="020B0609020204030204" pitchFamily="49" charset="0"/>
              </a:rPr>
              <a:t>StreamProgressInfo</a:t>
            </a:r>
          </a:p>
        </p:txBody>
      </p:sp>
      <p:sp>
        <p:nvSpPr>
          <p:cNvPr id="793602" name="Rectangle 2"/>
          <p:cNvSpPr>
            <a:spLocks noGrp="1" noChangeArrowheads="1"/>
          </p:cNvSpPr>
          <p:nvPr>
            <p:ph type="title"/>
          </p:nvPr>
        </p:nvSpPr>
        <p:spPr/>
        <p:txBody>
          <a:bodyPr/>
          <a:lstStyle/>
          <a:p>
            <a:r>
              <a:rPr lang="en-US" dirty="0"/>
              <a:t>Problem: Stream Progress Info</a:t>
            </a:r>
          </a:p>
        </p:txBody>
      </p:sp>
    </p:spTree>
    <p:extLst>
      <p:ext uri="{BB962C8B-B14F-4D97-AF65-F5344CB8AC3E}">
        <p14:creationId xmlns:p14="http://schemas.microsoft.com/office/powerpoint/2010/main" val="20664316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23</a:t>
            </a:fld>
            <a:endParaRPr lang="en-US" dirty="0"/>
          </a:p>
        </p:txBody>
      </p:sp>
      <p:sp>
        <p:nvSpPr>
          <p:cNvPr id="793602" name="Rectangle 2"/>
          <p:cNvSpPr>
            <a:spLocks noGrp="1" noChangeArrowheads="1"/>
          </p:cNvSpPr>
          <p:nvPr>
            <p:ph type="title"/>
          </p:nvPr>
        </p:nvSpPr>
        <p:spPr/>
        <p:txBody>
          <a:bodyPr/>
          <a:lstStyle/>
          <a:p>
            <a:r>
              <a:rPr lang="en-US" dirty="0"/>
              <a:t>Solution: Stream Progress Info</a:t>
            </a:r>
          </a:p>
        </p:txBody>
      </p:sp>
      <p:sp>
        <p:nvSpPr>
          <p:cNvPr id="18" name="Rectangle 17"/>
          <p:cNvSpPr>
            <a:spLocks noChangeArrowheads="1"/>
          </p:cNvSpPr>
          <p:nvPr/>
        </p:nvSpPr>
        <p:spPr bwMode="auto">
          <a:xfrm>
            <a:off x="303212" y="1295400"/>
            <a:ext cx="11692022" cy="526297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public class </a:t>
            </a:r>
            <a:r>
              <a:rPr lang="fr-FR" sz="2800" b="1" noProof="1">
                <a:solidFill>
                  <a:schemeClr val="tx2">
                    <a:lumMod val="75000"/>
                  </a:schemeClr>
                </a:solidFill>
                <a:effectLst>
                  <a:outerShdw blurRad="38100" dist="38100" dir="2700000" algn="tl">
                    <a:srgbClr val="000000">
                      <a:alpha val="43137"/>
                    </a:srgbClr>
                  </a:outerShdw>
                </a:effectLst>
                <a:latin typeface="Consolas" pitchFamily="49" charset="0"/>
              </a:rPr>
              <a:t>StreamProgressInfo</a:t>
            </a:r>
            <a:r>
              <a:rPr lang="fr-FR"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a:t>
            </a:r>
          </a:p>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  private </a:t>
            </a:r>
            <a:r>
              <a:rPr lang="fr-FR" sz="2800" b="1" noProof="1">
                <a:solidFill>
                  <a:schemeClr val="tx2">
                    <a:lumMod val="75000"/>
                  </a:schemeClr>
                </a:solidFill>
                <a:effectLst>
                  <a:outerShdw blurRad="38100" dist="38100" dir="2700000" algn="tl">
                    <a:srgbClr val="000000">
                      <a:alpha val="43137"/>
                    </a:srgbClr>
                  </a:outerShdw>
                </a:effectLst>
                <a:latin typeface="Consolas" pitchFamily="49" charset="0"/>
              </a:rPr>
              <a:t>IStreamable</a:t>
            </a:r>
            <a:r>
              <a:rPr lang="fr-FR" sz="2800" b="1" noProof="1">
                <a:solidFill>
                  <a:srgbClr val="FBEEDC"/>
                </a:solidFill>
                <a:effectLst>
                  <a:outerShdw blurRad="38100" dist="38100" dir="2700000" algn="tl">
                    <a:srgbClr val="000000">
                      <a:alpha val="43137"/>
                    </a:srgbClr>
                  </a:outerShdw>
                </a:effectLst>
                <a:latin typeface="Consolas" pitchFamily="49" charset="0"/>
              </a:rPr>
              <a:t> streamable;</a:t>
            </a:r>
          </a:p>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  public StreamProgressInfo(</a:t>
            </a:r>
            <a:r>
              <a:rPr lang="fr-FR" sz="2800" b="1" noProof="1">
                <a:solidFill>
                  <a:schemeClr val="tx2">
                    <a:lumMod val="75000"/>
                  </a:schemeClr>
                </a:solidFill>
                <a:effectLst>
                  <a:outerShdw blurRad="38100" dist="38100" dir="2700000" algn="tl">
                    <a:srgbClr val="000000">
                      <a:alpha val="43137"/>
                    </a:srgbClr>
                  </a:outerShdw>
                </a:effectLst>
                <a:latin typeface="Consolas" pitchFamily="49" charset="0"/>
              </a:rPr>
              <a:t>IStreamable streamResult</a:t>
            </a:r>
            <a:r>
              <a:rPr lang="fr-FR"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    </a:t>
            </a:r>
            <a:r>
              <a:rPr lang="fr-FR" sz="2800" b="1" noProof="1">
                <a:solidFill>
                  <a:schemeClr val="tx2">
                    <a:lumMod val="75000"/>
                  </a:schemeClr>
                </a:solidFill>
                <a:effectLst>
                  <a:outerShdw blurRad="38100" dist="38100" dir="2700000" algn="tl">
                    <a:srgbClr val="000000">
                      <a:alpha val="43137"/>
                    </a:srgbClr>
                  </a:outerShdw>
                </a:effectLst>
                <a:latin typeface="Consolas" pitchFamily="49" charset="0"/>
              </a:rPr>
              <a:t>this.streamable = streamResult;</a:t>
            </a:r>
          </a:p>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  public int CalculateStreamProgress() </a:t>
            </a:r>
          </a:p>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  { return (this.</a:t>
            </a:r>
            <a:r>
              <a:rPr lang="fr-FR" sz="2800" b="1" noProof="1">
                <a:solidFill>
                  <a:schemeClr val="tx2">
                    <a:lumMod val="75000"/>
                  </a:schemeClr>
                </a:solidFill>
                <a:effectLst>
                  <a:outerShdw blurRad="38100" dist="38100" dir="2700000" algn="tl">
                    <a:srgbClr val="000000">
                      <a:alpha val="43137"/>
                    </a:srgbClr>
                  </a:outerShdw>
                </a:effectLst>
                <a:latin typeface="Consolas" pitchFamily="49" charset="0"/>
              </a:rPr>
              <a:t>streamable</a:t>
            </a:r>
            <a:r>
              <a:rPr lang="fr-FR" sz="2800" b="1" noProof="1">
                <a:solidFill>
                  <a:srgbClr val="FBEEDC"/>
                </a:solidFill>
                <a:effectLst>
                  <a:outerShdw blurRad="38100" dist="38100" dir="2700000" algn="tl">
                    <a:srgbClr val="000000">
                      <a:alpha val="43137"/>
                    </a:srgbClr>
                  </a:outerShdw>
                </a:effectLst>
                <a:latin typeface="Consolas" pitchFamily="49" charset="0"/>
              </a:rPr>
              <a:t>.BytesSent * 100) /         </a:t>
            </a:r>
          </a:p>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                              this.</a:t>
            </a:r>
            <a:r>
              <a:rPr lang="fr-FR" sz="2800" b="1" noProof="1">
                <a:solidFill>
                  <a:schemeClr val="tx2">
                    <a:lumMod val="75000"/>
                  </a:schemeClr>
                </a:solidFill>
                <a:effectLst>
                  <a:outerShdw blurRad="38100" dist="38100" dir="2700000" algn="tl">
                    <a:srgbClr val="000000">
                      <a:alpha val="43137"/>
                    </a:srgbClr>
                  </a:outerShdw>
                </a:effectLst>
                <a:latin typeface="Consolas" pitchFamily="49" charset="0"/>
              </a:rPr>
              <a:t>streamable</a:t>
            </a:r>
            <a:r>
              <a:rPr lang="fr-FR" sz="2800" b="1" noProof="1">
                <a:solidFill>
                  <a:srgbClr val="FBEEDC"/>
                </a:solidFill>
                <a:effectLst>
                  <a:outerShdw blurRad="38100" dist="38100" dir="2700000" algn="tl">
                    <a:srgbClr val="000000">
                      <a:alpha val="43137"/>
                    </a:srgbClr>
                  </a:outerShdw>
                </a:effectLst>
                <a:latin typeface="Consolas" pitchFamily="49" charset="0"/>
              </a:rPr>
              <a:t>.Length;  </a:t>
            </a:r>
          </a:p>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fr-FR" sz="2800" b="1" noProof="1">
                <a:solidFill>
                  <a:srgbClr val="FBEEDC"/>
                </a:solidFill>
                <a:effectLst>
                  <a:outerShdw blurRad="38100" dist="38100" dir="2700000" algn="tl">
                    <a:srgbClr val="000000">
                      <a:alpha val="43137"/>
                    </a:srgbClr>
                  </a:outerShdw>
                </a:effectLst>
                <a:latin typeface="Consolas" pitchFamily="49" charset="0"/>
              </a:rPr>
              <a:t>}</a:t>
            </a:r>
            <a:endParaRPr lang="en-US" sz="2800" b="1" noProof="1">
              <a:solidFill>
                <a:srgbClr val="FBEEDC"/>
              </a:solidFill>
              <a:effectLst>
                <a:outerShdw blurRad="38100" dist="38100" dir="2700000" algn="tl">
                  <a:srgbClr val="000000">
                    <a:alpha val="43137"/>
                  </a:srgbClr>
                </a:outerShdw>
              </a:effectLst>
              <a:latin typeface="Consolas" pitchFamily="49" charset="0"/>
            </a:endParaRPr>
          </a:p>
        </p:txBody>
      </p:sp>
    </p:spTree>
    <p:extLst>
      <p:ext uri="{BB962C8B-B14F-4D97-AF65-F5344CB8AC3E}">
        <p14:creationId xmlns:p14="http://schemas.microsoft.com/office/powerpoint/2010/main" val="393010551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24</a:t>
            </a:fld>
            <a:endParaRPr lang="en-US" dirty="0"/>
          </a:p>
        </p:txBody>
      </p:sp>
      <p:sp>
        <p:nvSpPr>
          <p:cNvPr id="793602" name="Rectangle 2"/>
          <p:cNvSpPr>
            <a:spLocks noGrp="1" noChangeArrowheads="1"/>
          </p:cNvSpPr>
          <p:nvPr>
            <p:ph type="title"/>
          </p:nvPr>
        </p:nvSpPr>
        <p:spPr/>
        <p:txBody>
          <a:bodyPr/>
          <a:lstStyle/>
          <a:p>
            <a:r>
              <a:rPr lang="en-US" dirty="0"/>
              <a:t>Solution: Stream Progress Info (2)</a:t>
            </a:r>
          </a:p>
        </p:txBody>
      </p:sp>
      <p:sp>
        <p:nvSpPr>
          <p:cNvPr id="18" name="Rectangle 17"/>
          <p:cNvSpPr>
            <a:spLocks noChangeArrowheads="1"/>
          </p:cNvSpPr>
          <p:nvPr/>
        </p:nvSpPr>
        <p:spPr bwMode="auto">
          <a:xfrm>
            <a:off x="462812" y="1295400"/>
            <a:ext cx="11263200" cy="224676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public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interface</a:t>
            </a:r>
            <a:r>
              <a:rPr lang="en-US" sz="2800" b="1" noProof="1">
                <a:solidFill>
                  <a:srgbClr val="FBEEDC"/>
                </a:solidFill>
                <a:effectLst>
                  <a:outerShdw blurRad="38100" dist="38100" dir="2700000" algn="tl">
                    <a:srgbClr val="000000">
                      <a:alpha val="43137"/>
                    </a:srgbClr>
                  </a:outerShdw>
                </a:effectLst>
                <a:latin typeface="Consolas" pitchFamily="49" charset="0"/>
              </a:rPr>
              <a:t> IStreamable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int Length { get; }</a:t>
            </a:r>
          </a:p>
          <a:p>
            <a:pPr fontAlgn="base"/>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    int BytesSent { get;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a:t>
            </a:r>
          </a:p>
        </p:txBody>
      </p:sp>
      <p:sp>
        <p:nvSpPr>
          <p:cNvPr id="6" name="Rectangle 5"/>
          <p:cNvSpPr>
            <a:spLocks noChangeArrowheads="1"/>
          </p:cNvSpPr>
          <p:nvPr/>
        </p:nvSpPr>
        <p:spPr bwMode="auto">
          <a:xfrm>
            <a:off x="448546" y="3840720"/>
            <a:ext cx="11263200" cy="267765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public class File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rPr>
              <a:t> IStreamable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//TODO: Add business logic</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public class Music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rPr>
              <a:t> IStreamable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//TODO: Add business logic</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a:t>
            </a:r>
          </a:p>
        </p:txBody>
      </p:sp>
    </p:spTree>
    <p:extLst>
      <p:ext uri="{BB962C8B-B14F-4D97-AF65-F5344CB8AC3E}">
        <p14:creationId xmlns:p14="http://schemas.microsoft.com/office/powerpoint/2010/main" val="36309062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25</a:t>
            </a:fld>
            <a:endParaRPr lang="en-US" dirty="0"/>
          </a:p>
        </p:txBody>
      </p:sp>
      <p:sp>
        <p:nvSpPr>
          <p:cNvPr id="11" name="Content Placeholder 10"/>
          <p:cNvSpPr>
            <a:spLocks noGrp="1"/>
          </p:cNvSpPr>
          <p:nvPr>
            <p:ph idx="1"/>
          </p:nvPr>
        </p:nvSpPr>
        <p:spPr>
          <a:xfrm>
            <a:off x="190413" y="1151121"/>
            <a:ext cx="11804822" cy="5570355"/>
          </a:xfrm>
        </p:spPr>
        <p:txBody>
          <a:bodyPr/>
          <a:lstStyle/>
          <a:p>
            <a:r>
              <a:rPr lang="en-US" dirty="0"/>
              <a:t>Refactor skeleton given for this task so</a:t>
            </a:r>
          </a:p>
          <a:p>
            <a:pPr lvl="1"/>
            <a:r>
              <a:rPr lang="en-US" b="1" dirty="0">
                <a:solidFill>
                  <a:schemeClr val="tx2">
                    <a:lumMod val="75000"/>
                  </a:schemeClr>
                </a:solidFill>
                <a:latin typeface="Consolas" panose="020B0609020204030204" pitchFamily="49" charset="0"/>
              </a:rPr>
              <a:t>GraphicEditor</a:t>
            </a:r>
            <a:r>
              <a:rPr lang="en-US" dirty="0">
                <a:solidFill>
                  <a:schemeClr val="tx2">
                    <a:lumMod val="75000"/>
                  </a:schemeClr>
                </a:solidFill>
              </a:rPr>
              <a:t> </a:t>
            </a:r>
            <a:r>
              <a:rPr lang="en-US" dirty="0"/>
              <a:t>class draw </a:t>
            </a:r>
            <a:r>
              <a:rPr lang="en-US" dirty="0">
                <a:solidFill>
                  <a:schemeClr val="tx2">
                    <a:lumMod val="75000"/>
                  </a:schemeClr>
                </a:solidFill>
              </a:rPr>
              <a:t>all kinds of shapes </a:t>
            </a:r>
            <a:r>
              <a:rPr lang="en-US" dirty="0"/>
              <a:t>without asking what kind of shape we pass</a:t>
            </a:r>
          </a:p>
          <a:p>
            <a:pPr lvl="1"/>
            <a:r>
              <a:rPr lang="en-US" dirty="0"/>
              <a:t>Be sure if you </a:t>
            </a:r>
            <a:r>
              <a:rPr lang="en-US" dirty="0">
                <a:solidFill>
                  <a:schemeClr val="tx2">
                    <a:lumMod val="75000"/>
                  </a:schemeClr>
                </a:solidFill>
              </a:rPr>
              <a:t>add new type </a:t>
            </a:r>
            <a:r>
              <a:rPr lang="en-US" dirty="0"/>
              <a:t>of shape, system will work correctly </a:t>
            </a:r>
            <a:r>
              <a:rPr lang="en-US" dirty="0">
                <a:solidFill>
                  <a:schemeClr val="tx2">
                    <a:lumMod val="75000"/>
                  </a:schemeClr>
                </a:solidFill>
              </a:rPr>
              <a:t>without touching </a:t>
            </a:r>
            <a:r>
              <a:rPr lang="en-US" b="1" dirty="0">
                <a:solidFill>
                  <a:schemeClr val="tx2">
                    <a:lumMod val="75000"/>
                  </a:schemeClr>
                </a:solidFill>
                <a:latin typeface="Consolas" panose="020B0609020204030204" pitchFamily="49" charset="0"/>
              </a:rPr>
              <a:t>GraphicEditor</a:t>
            </a:r>
          </a:p>
        </p:txBody>
      </p:sp>
      <p:sp>
        <p:nvSpPr>
          <p:cNvPr id="793602" name="Rectangle 2"/>
          <p:cNvSpPr>
            <a:spLocks noGrp="1" noChangeArrowheads="1"/>
          </p:cNvSpPr>
          <p:nvPr>
            <p:ph type="title"/>
          </p:nvPr>
        </p:nvSpPr>
        <p:spPr/>
        <p:txBody>
          <a:bodyPr/>
          <a:lstStyle/>
          <a:p>
            <a:r>
              <a:rPr lang="en-US" dirty="0"/>
              <a:t>Problem: Graphic Editor</a:t>
            </a:r>
          </a:p>
        </p:txBody>
      </p:sp>
    </p:spTree>
    <p:extLst>
      <p:ext uri="{BB962C8B-B14F-4D97-AF65-F5344CB8AC3E}">
        <p14:creationId xmlns:p14="http://schemas.microsoft.com/office/powerpoint/2010/main" val="32304053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26</a:t>
            </a:fld>
            <a:endParaRPr lang="en-US" dirty="0"/>
          </a:p>
        </p:txBody>
      </p:sp>
      <p:sp>
        <p:nvSpPr>
          <p:cNvPr id="793602" name="Rectangle 2"/>
          <p:cNvSpPr>
            <a:spLocks noGrp="1" noChangeArrowheads="1"/>
          </p:cNvSpPr>
          <p:nvPr>
            <p:ph type="title"/>
          </p:nvPr>
        </p:nvSpPr>
        <p:spPr/>
        <p:txBody>
          <a:bodyPr/>
          <a:lstStyle/>
          <a:p>
            <a:r>
              <a:rPr lang="en-US" dirty="0"/>
              <a:t>Solution: Graphic Editor</a:t>
            </a:r>
          </a:p>
        </p:txBody>
      </p:sp>
      <p:sp>
        <p:nvSpPr>
          <p:cNvPr id="18" name="Rectangle 17"/>
          <p:cNvSpPr>
            <a:spLocks noChangeArrowheads="1"/>
          </p:cNvSpPr>
          <p:nvPr/>
        </p:nvSpPr>
        <p:spPr bwMode="auto">
          <a:xfrm>
            <a:off x="483990" y="1011721"/>
            <a:ext cx="11106466" cy="255454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200" b="1" noProof="1">
                <a:solidFill>
                  <a:srgbClr val="FBEEDC"/>
                </a:solidFill>
                <a:effectLst>
                  <a:outerShdw blurRad="38100" dist="38100" dir="2700000" algn="tl">
                    <a:srgbClr val="000000">
                      <a:alpha val="43137"/>
                    </a:srgbClr>
                  </a:outerShdw>
                </a:effectLst>
                <a:latin typeface="Consolas" pitchFamily="49" charset="0"/>
              </a:rPr>
              <a:t>public class GraphicEditor </a:t>
            </a:r>
          </a:p>
          <a:p>
            <a:pPr fontAlgn="base"/>
            <a:r>
              <a:rPr lang="en-US" sz="3200" b="1" noProof="1">
                <a:solidFill>
                  <a:srgbClr val="FBEEDC"/>
                </a:solidFill>
                <a:effectLst>
                  <a:outerShdw blurRad="38100" dist="38100" dir="2700000" algn="tl">
                    <a:srgbClr val="000000">
                      <a:alpha val="43137"/>
                    </a:srgbClr>
                  </a:outerShdw>
                </a:effectLst>
                <a:latin typeface="Consolas" pitchFamily="49" charset="0"/>
              </a:rPr>
              <a:t>{</a:t>
            </a:r>
          </a:p>
          <a:p>
            <a:pPr fontAlgn="base"/>
            <a:r>
              <a:rPr lang="en-US" sz="3200" b="1" noProof="1">
                <a:solidFill>
                  <a:srgbClr val="FBEEDC"/>
                </a:solidFill>
                <a:effectLst>
                  <a:outerShdw blurRad="38100" dist="38100" dir="2700000" algn="tl">
                    <a:srgbClr val="000000">
                      <a:alpha val="43137"/>
                    </a:srgbClr>
                  </a:outerShdw>
                </a:effectLst>
                <a:latin typeface="Consolas" pitchFamily="49" charset="0"/>
              </a:rPr>
              <a:t>  void DrawShape(Shape shape) </a:t>
            </a:r>
          </a:p>
          <a:p>
            <a:pPr fontAlgn="base"/>
            <a:r>
              <a:rPr lang="en-US" sz="3200" b="1" noProof="1">
                <a:solidFill>
                  <a:srgbClr val="FBEEDC"/>
                </a:solidFill>
                <a:effectLst>
                  <a:outerShdw blurRad="38100" dist="38100" dir="2700000" algn="tl">
                    <a:srgbClr val="000000">
                      <a:alpha val="43137"/>
                    </a:srgbClr>
                  </a:outerShdw>
                </a:effectLst>
                <a:latin typeface="Consolas" pitchFamily="49" charset="0"/>
              </a:rPr>
              <a:t>  {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rPr>
              <a:t>shape.Draw();</a:t>
            </a:r>
            <a:r>
              <a:rPr lang="en-US" sz="32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en-US" sz="3200" b="1" noProof="1">
                <a:solidFill>
                  <a:srgbClr val="FBEEDC"/>
                </a:solidFill>
                <a:effectLst>
                  <a:outerShdw blurRad="38100" dist="38100" dir="2700000" algn="tl">
                    <a:srgbClr val="000000">
                      <a:alpha val="43137"/>
                    </a:srgbClr>
                  </a:outerShdw>
                </a:effectLst>
                <a:latin typeface="Consolas" pitchFamily="49" charset="0"/>
              </a:rPr>
              <a:t>}</a:t>
            </a:r>
          </a:p>
        </p:txBody>
      </p:sp>
      <p:sp>
        <p:nvSpPr>
          <p:cNvPr id="7" name="Rectangle 6"/>
          <p:cNvSpPr>
            <a:spLocks noChangeArrowheads="1"/>
          </p:cNvSpPr>
          <p:nvPr/>
        </p:nvSpPr>
        <p:spPr bwMode="auto">
          <a:xfrm>
            <a:off x="455612" y="3678069"/>
            <a:ext cx="10182423" cy="310854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public class Rectangle : IShape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public void Draw()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Console.WriteLine("I'm Rectangle");</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p>
        </p:txBody>
      </p:sp>
      <p:sp>
        <p:nvSpPr>
          <p:cNvPr id="6" name="Rectangle 5"/>
          <p:cNvSpPr>
            <a:spLocks noChangeArrowheads="1"/>
          </p:cNvSpPr>
          <p:nvPr/>
        </p:nvSpPr>
        <p:spPr bwMode="auto">
          <a:xfrm>
            <a:off x="7137434" y="1856930"/>
            <a:ext cx="4453022" cy="169277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600" b="1" noProof="1">
                <a:solidFill>
                  <a:srgbClr val="FBEEDC"/>
                </a:solidFill>
                <a:effectLst>
                  <a:outerShdw blurRad="38100" dist="38100" dir="2700000" algn="tl">
                    <a:srgbClr val="000000">
                      <a:alpha val="43137"/>
                    </a:srgbClr>
                  </a:outerShdw>
                </a:effectLst>
                <a:latin typeface="Consolas" pitchFamily="49" charset="0"/>
              </a:rPr>
              <a:t>public interface IShape {</a:t>
            </a:r>
          </a:p>
          <a:p>
            <a:pPr fontAlgn="base"/>
            <a:r>
              <a:rPr lang="en-US" sz="2600" b="1" noProof="1">
                <a:solidFill>
                  <a:srgbClr val="FBEEDC"/>
                </a:solidFill>
                <a:effectLst>
                  <a:outerShdw blurRad="38100" dist="38100" dir="2700000" algn="tl">
                    <a:srgbClr val="000000">
                      <a:alpha val="43137"/>
                    </a:srgbClr>
                  </a:outerShdw>
                </a:effectLst>
                <a:latin typeface="Consolas" pitchFamily="49" charset="0"/>
              </a:rPr>
              <a:t>  void Draw();</a:t>
            </a:r>
          </a:p>
          <a:p>
            <a:pPr fontAlgn="base"/>
            <a:r>
              <a:rPr lang="en-US" sz="2600" b="1" noProof="1">
                <a:solidFill>
                  <a:srgbClr val="FBEEDC"/>
                </a:solidFill>
                <a:effectLst>
                  <a:outerShdw blurRad="38100" dist="38100" dir="2700000" algn="tl">
                    <a:srgbClr val="000000">
                      <a:alpha val="43137"/>
                    </a:srgbClr>
                  </a:outerShdw>
                </a:effectLst>
                <a:latin typeface="Consolas" pitchFamily="49" charset="0"/>
              </a:rPr>
              <a:t>}</a:t>
            </a:r>
          </a:p>
        </p:txBody>
      </p:sp>
      <p:sp>
        <p:nvSpPr>
          <p:cNvPr id="9" name="Rectangle 8"/>
          <p:cNvSpPr>
            <a:spLocks noChangeArrowheads="1"/>
          </p:cNvSpPr>
          <p:nvPr/>
        </p:nvSpPr>
        <p:spPr bwMode="auto">
          <a:xfrm>
            <a:off x="3693017" y="6263392"/>
            <a:ext cx="6945018" cy="52322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//TODO: Make the same for Circle </a:t>
            </a:r>
          </a:p>
        </p:txBody>
      </p:sp>
    </p:spTree>
    <p:extLst>
      <p:ext uri="{BB962C8B-B14F-4D97-AF65-F5344CB8AC3E}">
        <p14:creationId xmlns:p14="http://schemas.microsoft.com/office/powerpoint/2010/main" val="186108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7" grpId="0" animBg="1"/>
      <p:bldP spid="6"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3299" y="5486400"/>
            <a:ext cx="9832319" cy="774883"/>
          </a:xfrm>
        </p:spPr>
        <p:txBody>
          <a:bodyPr/>
          <a:lstStyle/>
          <a:p>
            <a:pPr>
              <a:lnSpc>
                <a:spcPts val="5400"/>
              </a:lnSpc>
            </a:pPr>
            <a:r>
              <a:rPr lang="en-US" dirty="0"/>
              <a:t>Liskov Substitution</a:t>
            </a:r>
          </a:p>
        </p:txBody>
      </p:sp>
      <p:pic>
        <p:nvPicPr>
          <p:cNvPr id="6" name="Picture 5" descr="A picture containing photo, toy, indoor&#10;&#10;Description generated with high confidence">
            <a:extLst>
              <a:ext uri="{FF2B5EF4-FFF2-40B4-BE49-F238E27FC236}">
                <a16:creationId xmlns:a16="http://schemas.microsoft.com/office/drawing/2014/main" id="{BBD51D47-DEF9-4518-8423-5A645F0FF59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117657" y="731519"/>
            <a:ext cx="5943601" cy="4754881"/>
          </a:xfrm>
          <a:prstGeom prst="rect">
            <a:avLst/>
          </a:prstGeom>
        </p:spPr>
      </p:pic>
    </p:spTree>
    <p:extLst>
      <p:ext uri="{BB962C8B-B14F-4D97-AF65-F5344CB8AC3E}">
        <p14:creationId xmlns:p14="http://schemas.microsoft.com/office/powerpoint/2010/main" val="2592500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9DFDF-C8A3-49EA-855F-5BA4290B9E2E}"/>
              </a:ext>
            </a:extLst>
          </p:cNvPr>
          <p:cNvSpPr>
            <a:spLocks noGrp="1"/>
          </p:cNvSpPr>
          <p:nvPr>
            <p:ph type="sldNum" sz="quarter" idx="4"/>
          </p:nvPr>
        </p:nvSpPr>
        <p:spPr/>
        <p:txBody>
          <a:bodyPr/>
          <a:lstStyle/>
          <a:p>
            <a:fld id="{C014DD1E-5D91-48A3-AD6D-45FBA980D106}" type="slidenum">
              <a:rPr lang="en-US" smtClean="0"/>
              <a:pPr/>
              <a:t>28</a:t>
            </a:fld>
            <a:endParaRPr lang="en-US" dirty="0"/>
          </a:p>
        </p:txBody>
      </p:sp>
      <p:sp>
        <p:nvSpPr>
          <p:cNvPr id="4" name="Title 3">
            <a:extLst>
              <a:ext uri="{FF2B5EF4-FFF2-40B4-BE49-F238E27FC236}">
                <a16:creationId xmlns:a16="http://schemas.microsoft.com/office/drawing/2014/main" id="{06D7145C-C977-4A65-B11E-E229A3CD9263}"/>
              </a:ext>
            </a:extLst>
          </p:cNvPr>
          <p:cNvSpPr>
            <a:spLocks noGrp="1"/>
          </p:cNvSpPr>
          <p:nvPr>
            <p:ph type="title"/>
          </p:nvPr>
        </p:nvSpPr>
        <p:spPr/>
        <p:txBody>
          <a:bodyPr>
            <a:normAutofit/>
          </a:bodyPr>
          <a:lstStyle/>
          <a:p>
            <a:r>
              <a:rPr lang="en-US" dirty="0"/>
              <a:t>What is Liskov Substitution?</a:t>
            </a:r>
          </a:p>
        </p:txBody>
      </p:sp>
      <p:sp>
        <p:nvSpPr>
          <p:cNvPr id="5" name="Rectangle 4">
            <a:extLst>
              <a:ext uri="{FF2B5EF4-FFF2-40B4-BE49-F238E27FC236}">
                <a16:creationId xmlns:a16="http://schemas.microsoft.com/office/drawing/2014/main" id="{AD7C9B37-54F3-49C3-B98F-180F03412F38}"/>
              </a:ext>
            </a:extLst>
          </p:cNvPr>
          <p:cNvSpPr>
            <a:spLocks noChangeArrowheads="1"/>
          </p:cNvSpPr>
          <p:nvPr/>
        </p:nvSpPr>
        <p:spPr bwMode="auto">
          <a:xfrm>
            <a:off x="1522412" y="2209800"/>
            <a:ext cx="9067800" cy="230832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600" b="1" i="1" dirty="0">
                <a:solidFill>
                  <a:schemeClr val="tx2">
                    <a:lumMod val="75000"/>
                  </a:schemeClr>
                </a:solidFill>
                <a:effectLst>
                  <a:outerShdw blurRad="38100" dist="38100" dir="2700000" algn="tl">
                    <a:srgbClr val="000000">
                      <a:alpha val="43137"/>
                    </a:srgbClr>
                  </a:outerShdw>
                </a:effectLst>
                <a:latin typeface="Consolas" pitchFamily="49" charset="0"/>
              </a:rPr>
              <a:t>“Derived </a:t>
            </a:r>
            <a:r>
              <a:rPr lang="en-US" sz="3600" b="1" i="1" dirty="0">
                <a:effectLst>
                  <a:outerShdw blurRad="38100" dist="38100" dir="2700000" algn="tl">
                    <a:srgbClr val="000000">
                      <a:alpha val="43137"/>
                    </a:srgbClr>
                  </a:outerShdw>
                </a:effectLst>
                <a:latin typeface="Consolas" pitchFamily="49" charset="0"/>
              </a:rPr>
              <a:t>types</a:t>
            </a:r>
            <a:r>
              <a:rPr lang="en-US" sz="3600" b="1" i="1" dirty="0">
                <a:solidFill>
                  <a:srgbClr val="FBEEDC"/>
                </a:solidFill>
                <a:effectLst>
                  <a:outerShdw blurRad="38100" dist="38100" dir="2700000" algn="tl">
                    <a:srgbClr val="000000">
                      <a:alpha val="43137"/>
                    </a:srgbClr>
                  </a:outerShdw>
                </a:effectLst>
                <a:latin typeface="Consolas" pitchFamily="49" charset="0"/>
              </a:rPr>
              <a:t> must be </a:t>
            </a:r>
            <a:r>
              <a:rPr lang="en-US" sz="3600" b="1" i="1" dirty="0">
                <a:solidFill>
                  <a:schemeClr val="tx2">
                    <a:lumMod val="75000"/>
                  </a:schemeClr>
                </a:solidFill>
                <a:effectLst>
                  <a:outerShdw blurRad="38100" dist="38100" dir="2700000" algn="tl">
                    <a:srgbClr val="000000">
                      <a:alpha val="43137"/>
                    </a:srgbClr>
                  </a:outerShdw>
                </a:effectLst>
                <a:latin typeface="Consolas" pitchFamily="49" charset="0"/>
              </a:rPr>
              <a:t>completely substitutable</a:t>
            </a:r>
            <a:r>
              <a:rPr lang="en-US" sz="3600" b="1" i="1" dirty="0">
                <a:solidFill>
                  <a:srgbClr val="FBEEDC"/>
                </a:solidFill>
                <a:effectLst>
                  <a:outerShdw blurRad="38100" dist="38100" dir="2700000" algn="tl">
                    <a:srgbClr val="000000">
                      <a:alpha val="43137"/>
                    </a:srgbClr>
                  </a:outerShdw>
                </a:effectLst>
                <a:latin typeface="Consolas" pitchFamily="49" charset="0"/>
              </a:rPr>
              <a:t> for their </a:t>
            </a:r>
            <a:r>
              <a:rPr lang="en-US" sz="3600" b="1" i="1" dirty="0">
                <a:solidFill>
                  <a:schemeClr val="tx2">
                    <a:lumMod val="75000"/>
                  </a:schemeClr>
                </a:solidFill>
                <a:effectLst>
                  <a:outerShdw blurRad="38100" dist="38100" dir="2700000" algn="tl">
                    <a:srgbClr val="000000">
                      <a:alpha val="43137"/>
                    </a:srgbClr>
                  </a:outerShdw>
                </a:effectLst>
                <a:latin typeface="Consolas" pitchFamily="49" charset="0"/>
              </a:rPr>
              <a:t>base</a:t>
            </a:r>
            <a:r>
              <a:rPr lang="en-US" sz="3600" b="1" i="1" dirty="0">
                <a:solidFill>
                  <a:srgbClr val="FBEEDC"/>
                </a:solidFill>
                <a:effectLst>
                  <a:outerShdw blurRad="38100" dist="38100" dir="2700000" algn="tl">
                    <a:srgbClr val="000000">
                      <a:alpha val="43137"/>
                    </a:srgbClr>
                  </a:outerShdw>
                </a:effectLst>
                <a:latin typeface="Consolas" pitchFamily="49" charset="0"/>
              </a:rPr>
              <a:t> types”</a:t>
            </a:r>
          </a:p>
          <a:p>
            <a:pPr fontAlgn="base"/>
            <a:endParaRPr lang="en-US" sz="3600" b="1" i="1" dirty="0">
              <a:solidFill>
                <a:srgbClr val="FBEEDC"/>
              </a:solidFill>
              <a:effectLst>
                <a:outerShdw blurRad="38100" dist="38100" dir="2700000" algn="tl">
                  <a:srgbClr val="000000">
                    <a:alpha val="43137"/>
                  </a:srgbClr>
                </a:outerShdw>
              </a:effectLst>
              <a:latin typeface="Consolas" pitchFamily="49" charset="0"/>
            </a:endParaRPr>
          </a:p>
          <a:p>
            <a:pPr fontAlgn="base"/>
            <a:r>
              <a:rPr lang="en-US" sz="3600" b="1" i="1" dirty="0">
                <a:solidFill>
                  <a:srgbClr val="FBEEDC"/>
                </a:solidFill>
                <a:effectLst>
                  <a:outerShdw blurRad="38100" dist="38100" dir="2700000" algn="tl">
                    <a:srgbClr val="000000">
                      <a:alpha val="43137"/>
                    </a:srgbClr>
                  </a:outerShdw>
                </a:effectLst>
                <a:latin typeface="Consolas" pitchFamily="49" charset="0"/>
              </a:rPr>
              <a:t> 	        </a:t>
            </a:r>
            <a:r>
              <a:rPr lang="en-US" sz="3600" b="1" dirty="0">
                <a:solidFill>
                  <a:srgbClr val="FBEEDC"/>
                </a:solidFill>
                <a:effectLst>
                  <a:outerShdw blurRad="38100" dist="38100" dir="2700000" algn="tl">
                    <a:srgbClr val="000000">
                      <a:alpha val="43137"/>
                    </a:srgbClr>
                  </a:outerShdw>
                </a:effectLst>
                <a:latin typeface="Consolas" pitchFamily="49" charset="0"/>
              </a:rPr>
              <a:t>– Barbara Liskov, 1988</a:t>
            </a:r>
          </a:p>
        </p:txBody>
      </p:sp>
    </p:spTree>
    <p:extLst>
      <p:ext uri="{BB962C8B-B14F-4D97-AF65-F5344CB8AC3E}">
        <p14:creationId xmlns:p14="http://schemas.microsoft.com/office/powerpoint/2010/main" val="1391693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9DFDF-C8A3-49EA-855F-5BA4290B9E2E}"/>
              </a:ext>
            </a:extLst>
          </p:cNvPr>
          <p:cNvSpPr>
            <a:spLocks noGrp="1"/>
          </p:cNvSpPr>
          <p:nvPr>
            <p:ph type="sldNum" sz="quarter" idx="4"/>
          </p:nvPr>
        </p:nvSpPr>
        <p:spPr/>
        <p:txBody>
          <a:bodyPr/>
          <a:lstStyle/>
          <a:p>
            <a:fld id="{C014DD1E-5D91-48A3-AD6D-45FBA980D106}" type="slidenum">
              <a:rPr lang="en-US" smtClean="0"/>
              <a:pPr/>
              <a:t>29</a:t>
            </a:fld>
            <a:endParaRPr lang="en-US" dirty="0"/>
          </a:p>
        </p:txBody>
      </p:sp>
      <p:sp>
        <p:nvSpPr>
          <p:cNvPr id="3" name="Content Placeholder 2">
            <a:extLst>
              <a:ext uri="{FF2B5EF4-FFF2-40B4-BE49-F238E27FC236}">
                <a16:creationId xmlns:a16="http://schemas.microsoft.com/office/drawing/2014/main" id="{0978CD3A-4F5A-4F6F-B80C-12EE4992D357}"/>
              </a:ext>
            </a:extLst>
          </p:cNvPr>
          <p:cNvSpPr>
            <a:spLocks noGrp="1"/>
          </p:cNvSpPr>
          <p:nvPr>
            <p:ph idx="1"/>
          </p:nvPr>
        </p:nvSpPr>
        <p:spPr/>
        <p:txBody>
          <a:bodyPr>
            <a:normAutofit/>
          </a:bodyPr>
          <a:lstStyle/>
          <a:p>
            <a:r>
              <a:rPr lang="en-US" dirty="0"/>
              <a:t>Reference to the </a:t>
            </a:r>
            <a:r>
              <a:rPr lang="en-US" dirty="0">
                <a:solidFill>
                  <a:schemeClr val="tx2">
                    <a:lumMod val="75000"/>
                  </a:schemeClr>
                </a:solidFill>
              </a:rPr>
              <a:t>base class can be replaced </a:t>
            </a:r>
            <a:r>
              <a:rPr lang="en-US" dirty="0"/>
              <a:t>with a </a:t>
            </a:r>
            <a:r>
              <a:rPr lang="en-US" dirty="0">
                <a:solidFill>
                  <a:schemeClr val="tx2">
                    <a:lumMod val="75000"/>
                  </a:schemeClr>
                </a:solidFill>
              </a:rPr>
              <a:t>derived class without affecting </a:t>
            </a:r>
            <a:r>
              <a:rPr lang="en-US" dirty="0"/>
              <a:t>the functionality of the </a:t>
            </a:r>
            <a:r>
              <a:rPr lang="en-US" dirty="0">
                <a:solidFill>
                  <a:schemeClr val="tx2">
                    <a:lumMod val="75000"/>
                  </a:schemeClr>
                </a:solidFill>
              </a:rPr>
              <a:t>program module</a:t>
            </a:r>
          </a:p>
          <a:p>
            <a:endParaRPr lang="en-US" dirty="0"/>
          </a:p>
          <a:p>
            <a:r>
              <a:rPr lang="en-US" dirty="0"/>
              <a:t>Derived class </a:t>
            </a:r>
            <a:r>
              <a:rPr lang="en-US" dirty="0">
                <a:solidFill>
                  <a:schemeClr val="tx2">
                    <a:lumMod val="75000"/>
                  </a:schemeClr>
                </a:solidFill>
              </a:rPr>
              <a:t>only extends </a:t>
            </a:r>
            <a:br>
              <a:rPr lang="en-US" dirty="0">
                <a:solidFill>
                  <a:schemeClr val="tx2">
                    <a:lumMod val="75000"/>
                  </a:schemeClr>
                </a:solidFill>
              </a:rPr>
            </a:br>
            <a:r>
              <a:rPr lang="en-US" dirty="0"/>
              <a:t>functionalities of the base class</a:t>
            </a:r>
          </a:p>
          <a:p>
            <a:r>
              <a:rPr lang="en-US" dirty="0"/>
              <a:t>Derived class </a:t>
            </a:r>
            <a:r>
              <a:rPr lang="en-US" dirty="0">
                <a:solidFill>
                  <a:schemeClr val="tx2">
                    <a:lumMod val="75000"/>
                  </a:schemeClr>
                </a:solidFill>
              </a:rPr>
              <a:t>must not </a:t>
            </a:r>
            <a:br>
              <a:rPr lang="en-US" dirty="0">
                <a:solidFill>
                  <a:schemeClr val="tx2">
                    <a:lumMod val="75000"/>
                  </a:schemeClr>
                </a:solidFill>
              </a:rPr>
            </a:br>
            <a:r>
              <a:rPr lang="en-US" dirty="0">
                <a:solidFill>
                  <a:schemeClr val="tx2">
                    <a:lumMod val="75000"/>
                  </a:schemeClr>
                </a:solidFill>
              </a:rPr>
              <a:t>remove </a:t>
            </a:r>
            <a:r>
              <a:rPr lang="en-US" dirty="0"/>
              <a:t>base class </a:t>
            </a:r>
            <a:r>
              <a:rPr lang="en-US" dirty="0">
                <a:solidFill>
                  <a:schemeClr val="tx2">
                    <a:lumMod val="75000"/>
                  </a:schemeClr>
                </a:solidFill>
              </a:rPr>
              <a:t>behavior</a:t>
            </a:r>
          </a:p>
          <a:p>
            <a:endParaRPr lang="en-US" dirty="0"/>
          </a:p>
        </p:txBody>
      </p:sp>
      <p:sp>
        <p:nvSpPr>
          <p:cNvPr id="4" name="Title 3">
            <a:extLst>
              <a:ext uri="{FF2B5EF4-FFF2-40B4-BE49-F238E27FC236}">
                <a16:creationId xmlns:a16="http://schemas.microsoft.com/office/drawing/2014/main" id="{06D7145C-C977-4A65-B11E-E229A3CD9263}"/>
              </a:ext>
            </a:extLst>
          </p:cNvPr>
          <p:cNvSpPr>
            <a:spLocks noGrp="1"/>
          </p:cNvSpPr>
          <p:nvPr>
            <p:ph type="title"/>
          </p:nvPr>
        </p:nvSpPr>
        <p:spPr/>
        <p:txBody>
          <a:bodyPr>
            <a:normAutofit/>
          </a:bodyPr>
          <a:lstStyle/>
          <a:p>
            <a:r>
              <a:rPr lang="en-US" dirty="0"/>
              <a:t>Substitutability</a:t>
            </a:r>
          </a:p>
        </p:txBody>
      </p:sp>
      <p:pic>
        <p:nvPicPr>
          <p:cNvPr id="5" name="Picture 4">
            <a:extLst>
              <a:ext uri="{FF2B5EF4-FFF2-40B4-BE49-F238E27FC236}">
                <a16:creationId xmlns:a16="http://schemas.microsoft.com/office/drawing/2014/main" id="{FD2BFD01-B80F-4DF7-9D69-249A60E240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904023" y="3581400"/>
            <a:ext cx="4876800" cy="2823222"/>
          </a:xfrm>
          <a:prstGeom prst="rect">
            <a:avLst/>
          </a:prstGeom>
        </p:spPr>
      </p:pic>
    </p:spTree>
    <p:extLst>
      <p:ext uri="{BB962C8B-B14F-4D97-AF65-F5344CB8AC3E}">
        <p14:creationId xmlns:p14="http://schemas.microsoft.com/office/powerpoint/2010/main" val="157978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br>
              <a:rPr lang="en-US" sz="6000" b="1" dirty="0"/>
            </a:br>
            <a:r>
              <a:rPr lang="en-US" sz="9600" b="1" dirty="0"/>
              <a:t>#</a:t>
            </a:r>
            <a:r>
              <a:rPr lang="en-US" sz="9600" b="1" noProof="1"/>
              <a:t>CSharp</a:t>
            </a:r>
            <a:r>
              <a:rPr lang="en-US" sz="9600" b="1" dirty="0"/>
              <a:t>-OOP</a:t>
            </a:r>
            <a:endParaRPr lang="en-US" sz="54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214963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30</a:t>
            </a:fld>
            <a:endParaRPr lang="en-US" dirty="0"/>
          </a:p>
        </p:txBody>
      </p:sp>
      <p:sp>
        <p:nvSpPr>
          <p:cNvPr id="428035" name="Rectangle 3"/>
          <p:cNvSpPr>
            <a:spLocks noGrp="1" noChangeArrowheads="1"/>
          </p:cNvSpPr>
          <p:nvPr>
            <p:ph idx="1"/>
          </p:nvPr>
        </p:nvSpPr>
        <p:spPr/>
        <p:txBody>
          <a:bodyPr>
            <a:normAutofit/>
          </a:bodyPr>
          <a:lstStyle/>
          <a:p>
            <a:r>
              <a:rPr lang="en-GB" dirty="0"/>
              <a:t>OOP Inheritance</a:t>
            </a:r>
          </a:p>
          <a:p>
            <a:endParaRPr lang="en-GB" dirty="0"/>
          </a:p>
          <a:p>
            <a:endParaRPr lang="en-GB" dirty="0"/>
          </a:p>
          <a:p>
            <a:r>
              <a:rPr lang="en-GB" dirty="0"/>
              <a:t>Plus LSP</a:t>
            </a:r>
          </a:p>
          <a:p>
            <a:endParaRPr lang="en-GB" dirty="0"/>
          </a:p>
          <a:p>
            <a:endParaRPr lang="en-GB" dirty="0"/>
          </a:p>
        </p:txBody>
      </p:sp>
      <p:sp>
        <p:nvSpPr>
          <p:cNvPr id="428034" name="Rectangle 2"/>
          <p:cNvSpPr>
            <a:spLocks noGrp="1" noChangeArrowheads="1"/>
          </p:cNvSpPr>
          <p:nvPr>
            <p:ph type="title"/>
          </p:nvPr>
        </p:nvSpPr>
        <p:spPr/>
        <p:txBody>
          <a:bodyPr/>
          <a:lstStyle/>
          <a:p>
            <a:r>
              <a:rPr lang="en-US"/>
              <a:t>LSP Relationship</a:t>
            </a:r>
            <a:endParaRPr lang="en-GB" dirty="0"/>
          </a:p>
        </p:txBody>
      </p:sp>
      <p:sp>
        <p:nvSpPr>
          <p:cNvPr id="9" name="Rectangle 8"/>
          <p:cNvSpPr>
            <a:spLocks noChangeArrowheads="1"/>
          </p:cNvSpPr>
          <p:nvPr/>
        </p:nvSpPr>
        <p:spPr bwMode="auto">
          <a:xfrm>
            <a:off x="1560513" y="2024729"/>
            <a:ext cx="9067799" cy="64633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Student</a:t>
            </a:r>
            <a:r>
              <a:rPr lang="en-US" sz="3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IS-A </a:t>
            </a:r>
            <a:r>
              <a:rPr lang="en-US" sz="3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Person</a:t>
            </a:r>
          </a:p>
        </p:txBody>
      </p:sp>
      <p:sp>
        <p:nvSpPr>
          <p:cNvPr id="10" name="Rectangle 9"/>
          <p:cNvSpPr>
            <a:spLocks noChangeArrowheads="1"/>
          </p:cNvSpPr>
          <p:nvPr/>
        </p:nvSpPr>
        <p:spPr bwMode="auto">
          <a:xfrm>
            <a:off x="1560512" y="4191000"/>
            <a:ext cx="9067800" cy="64633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Student</a:t>
            </a:r>
            <a:r>
              <a:rPr lang="en-US" sz="3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IS-SUBSTITUTED-FOR </a:t>
            </a:r>
            <a:r>
              <a:rPr lang="en-US" sz="3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Person</a:t>
            </a:r>
          </a:p>
        </p:txBody>
      </p:sp>
    </p:spTree>
    <p:extLst>
      <p:ext uri="{BB962C8B-B14F-4D97-AF65-F5344CB8AC3E}">
        <p14:creationId xmlns:p14="http://schemas.microsoft.com/office/powerpoint/2010/main" val="52248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80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803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5" grpId="0" uiExpand="1" build="p"/>
      <p:bldP spid="9"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EAE087-3403-4D74-815A-835D19944300}"/>
              </a:ext>
            </a:extLst>
          </p:cNvPr>
          <p:cNvSpPr>
            <a:spLocks noGrp="1"/>
          </p:cNvSpPr>
          <p:nvPr>
            <p:ph type="sldNum" sz="quarter" idx="4"/>
          </p:nvPr>
        </p:nvSpPr>
        <p:spPr/>
        <p:txBody>
          <a:bodyPr/>
          <a:lstStyle/>
          <a:p>
            <a:fld id="{C014DD1E-5D91-48A3-AD6D-45FBA980D106}" type="slidenum">
              <a:rPr lang="en-US" smtClean="0"/>
              <a:pPr/>
              <a:t>31</a:t>
            </a:fld>
            <a:endParaRPr lang="en-US" dirty="0"/>
          </a:p>
        </p:txBody>
      </p:sp>
      <p:sp>
        <p:nvSpPr>
          <p:cNvPr id="3" name="Content Placeholder 2">
            <a:extLst>
              <a:ext uri="{FF2B5EF4-FFF2-40B4-BE49-F238E27FC236}">
                <a16:creationId xmlns:a16="http://schemas.microsoft.com/office/drawing/2014/main" id="{FC8FE3B0-F423-4A06-8C6F-3F3DE387DFC1}"/>
              </a:ext>
            </a:extLst>
          </p:cNvPr>
          <p:cNvSpPr>
            <a:spLocks noGrp="1"/>
          </p:cNvSpPr>
          <p:nvPr>
            <p:ph idx="1"/>
          </p:nvPr>
        </p:nvSpPr>
        <p:spPr/>
        <p:txBody>
          <a:bodyPr/>
          <a:lstStyle/>
          <a:p>
            <a:pPr>
              <a:spcBef>
                <a:spcPts val="1200"/>
              </a:spcBef>
              <a:spcAft>
                <a:spcPts val="1200"/>
              </a:spcAft>
            </a:pPr>
            <a:r>
              <a:rPr lang="en-GB" dirty="0"/>
              <a:t>Type Checking</a:t>
            </a:r>
          </a:p>
          <a:p>
            <a:pPr>
              <a:spcBef>
                <a:spcPts val="1200"/>
              </a:spcBef>
              <a:spcAft>
                <a:spcPts val="1200"/>
              </a:spcAft>
            </a:pPr>
            <a:r>
              <a:rPr lang="en-US" dirty="0"/>
              <a:t>Overridden methods say "I am not implemented"</a:t>
            </a:r>
          </a:p>
          <a:p>
            <a:pPr>
              <a:spcBef>
                <a:spcPts val="1200"/>
              </a:spcBef>
              <a:spcAft>
                <a:spcPts val="1200"/>
              </a:spcAft>
            </a:pPr>
            <a:r>
              <a:rPr lang="en-US" dirty="0"/>
              <a:t>Base class depends on its subtypes</a:t>
            </a:r>
            <a:endParaRPr lang="en-US" dirty="0">
              <a:solidFill>
                <a:schemeClr val="tx2">
                  <a:lumMod val="75000"/>
                </a:schemeClr>
              </a:solidFill>
            </a:endParaRPr>
          </a:p>
          <a:p>
            <a:endParaRPr lang="en-US" dirty="0"/>
          </a:p>
        </p:txBody>
      </p:sp>
      <p:sp>
        <p:nvSpPr>
          <p:cNvPr id="4" name="Title 3">
            <a:extLst>
              <a:ext uri="{FF2B5EF4-FFF2-40B4-BE49-F238E27FC236}">
                <a16:creationId xmlns:a16="http://schemas.microsoft.com/office/drawing/2014/main" id="{D7543B5B-3E4E-45A9-973E-B938E0E2809C}"/>
              </a:ext>
            </a:extLst>
          </p:cNvPr>
          <p:cNvSpPr>
            <a:spLocks noGrp="1"/>
          </p:cNvSpPr>
          <p:nvPr>
            <p:ph type="title"/>
          </p:nvPr>
        </p:nvSpPr>
        <p:spPr/>
        <p:txBody>
          <a:bodyPr/>
          <a:lstStyle/>
          <a:p>
            <a:r>
              <a:rPr lang="en-US" dirty="0"/>
              <a:t>Design Smell - Violations</a:t>
            </a:r>
          </a:p>
        </p:txBody>
      </p:sp>
      <p:pic>
        <p:nvPicPr>
          <p:cNvPr id="5" name="Picture 4">
            <a:extLst>
              <a:ext uri="{FF2B5EF4-FFF2-40B4-BE49-F238E27FC236}">
                <a16:creationId xmlns:a16="http://schemas.microsoft.com/office/drawing/2014/main" id="{E07CC8EB-5B20-4EAC-8695-1B65E2B5D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324" y="3956176"/>
            <a:ext cx="6477000" cy="2147900"/>
          </a:xfrm>
          <a:prstGeom prst="rect">
            <a:avLst/>
          </a:prstGeom>
        </p:spPr>
      </p:pic>
    </p:spTree>
    <p:extLst>
      <p:ext uri="{BB962C8B-B14F-4D97-AF65-F5344CB8AC3E}">
        <p14:creationId xmlns:p14="http://schemas.microsoft.com/office/powerpoint/2010/main" val="269073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834535-0755-4257-8843-4D9C00CF0B0D}"/>
              </a:ext>
            </a:extLst>
          </p:cNvPr>
          <p:cNvSpPr>
            <a:spLocks noGrp="1"/>
          </p:cNvSpPr>
          <p:nvPr>
            <p:ph type="sldNum" sz="quarter" idx="4"/>
          </p:nvPr>
        </p:nvSpPr>
        <p:spPr/>
        <p:txBody>
          <a:bodyPr/>
          <a:lstStyle/>
          <a:p>
            <a:fld id="{C014DD1E-5D91-48A3-AD6D-45FBA980D106}" type="slidenum">
              <a:rPr lang="en-US" smtClean="0"/>
              <a:pPr/>
              <a:t>32</a:t>
            </a:fld>
            <a:endParaRPr lang="en-US" dirty="0"/>
          </a:p>
        </p:txBody>
      </p:sp>
      <p:sp>
        <p:nvSpPr>
          <p:cNvPr id="3" name="Content Placeholder 2">
            <a:extLst>
              <a:ext uri="{FF2B5EF4-FFF2-40B4-BE49-F238E27FC236}">
                <a16:creationId xmlns:a16="http://schemas.microsoft.com/office/drawing/2014/main" id="{0E612BA3-B0C1-4481-8758-77DB0B164D1E}"/>
              </a:ext>
            </a:extLst>
          </p:cNvPr>
          <p:cNvSpPr>
            <a:spLocks noGrp="1"/>
          </p:cNvSpPr>
          <p:nvPr>
            <p:ph idx="1"/>
          </p:nvPr>
        </p:nvSpPr>
        <p:spPr/>
        <p:txBody>
          <a:bodyPr/>
          <a:lstStyle/>
          <a:p>
            <a:r>
              <a:rPr lang="en-US" dirty="0"/>
              <a:t>Tell Don’t Ask – if you need to check what is the object  - move the behavior </a:t>
            </a:r>
            <a:r>
              <a:rPr lang="en-US" dirty="0">
                <a:solidFill>
                  <a:schemeClr val="tx2">
                    <a:lumMod val="75000"/>
                  </a:schemeClr>
                </a:solidFill>
              </a:rPr>
              <a:t>inside the object</a:t>
            </a:r>
          </a:p>
          <a:p>
            <a:r>
              <a:rPr lang="en-US" dirty="0"/>
              <a:t>New Base Class - </a:t>
            </a:r>
            <a:r>
              <a:rPr lang="en-US" dirty="0">
                <a:solidFill>
                  <a:schemeClr val="tx2">
                    <a:lumMod val="75000"/>
                  </a:schemeClr>
                </a:solidFill>
              </a:rPr>
              <a:t>two classes </a:t>
            </a:r>
            <a:r>
              <a:rPr lang="en-US" dirty="0"/>
              <a:t>share common </a:t>
            </a:r>
            <a:r>
              <a:rPr lang="en-US" dirty="0">
                <a:solidFill>
                  <a:schemeClr val="tx2">
                    <a:lumMod val="75000"/>
                  </a:schemeClr>
                </a:solidFill>
              </a:rPr>
              <a:t>behavior</a:t>
            </a:r>
            <a:r>
              <a:rPr lang="en-US" dirty="0"/>
              <a:t> but are not substitutable, </a:t>
            </a:r>
            <a:r>
              <a:rPr lang="en-US" dirty="0">
                <a:solidFill>
                  <a:schemeClr val="tx2">
                    <a:lumMod val="75000"/>
                  </a:schemeClr>
                </a:solidFill>
              </a:rPr>
              <a:t>create third </a:t>
            </a:r>
            <a:r>
              <a:rPr lang="en-US" dirty="0"/>
              <a:t>from which </a:t>
            </a:r>
            <a:r>
              <a:rPr lang="en-US" dirty="0">
                <a:solidFill>
                  <a:schemeClr val="tx2">
                    <a:lumMod val="75000"/>
                  </a:schemeClr>
                </a:solidFill>
              </a:rPr>
              <a:t>both derive </a:t>
            </a:r>
          </a:p>
          <a:p>
            <a:r>
              <a:rPr lang="en-US" dirty="0"/>
              <a:t>There shouldn’t be any </a:t>
            </a:r>
            <a:r>
              <a:rPr lang="en-US" dirty="0">
                <a:solidFill>
                  <a:schemeClr val="tx2">
                    <a:lumMod val="75000"/>
                  </a:schemeClr>
                </a:solidFill>
              </a:rPr>
              <a:t>virtual</a:t>
            </a:r>
            <a:r>
              <a:rPr lang="en-US" dirty="0"/>
              <a:t> methods </a:t>
            </a:r>
            <a:r>
              <a:rPr lang="en-US" dirty="0">
                <a:solidFill>
                  <a:schemeClr val="tx2">
                    <a:lumMod val="75000"/>
                  </a:schemeClr>
                </a:solidFill>
              </a:rPr>
              <a:t>in constructors</a:t>
            </a:r>
          </a:p>
          <a:p>
            <a:pPr marL="0" indent="0">
              <a:buNone/>
            </a:pPr>
            <a:endParaRPr lang="en-US" dirty="0"/>
          </a:p>
          <a:p>
            <a:endParaRPr lang="en-US" dirty="0"/>
          </a:p>
        </p:txBody>
      </p:sp>
      <p:sp>
        <p:nvSpPr>
          <p:cNvPr id="4" name="Title 3">
            <a:extLst>
              <a:ext uri="{FF2B5EF4-FFF2-40B4-BE49-F238E27FC236}">
                <a16:creationId xmlns:a16="http://schemas.microsoft.com/office/drawing/2014/main" id="{109CB44F-BE5D-4163-BA86-97BF948A509B}"/>
              </a:ext>
            </a:extLst>
          </p:cNvPr>
          <p:cNvSpPr>
            <a:spLocks noGrp="1"/>
          </p:cNvSpPr>
          <p:nvPr>
            <p:ph type="title"/>
          </p:nvPr>
        </p:nvSpPr>
        <p:spPr/>
        <p:txBody>
          <a:bodyPr>
            <a:normAutofit/>
          </a:bodyPr>
          <a:lstStyle/>
          <a:p>
            <a:r>
              <a:rPr lang="en-US" dirty="0"/>
              <a:t>OCP – Approaches</a:t>
            </a:r>
          </a:p>
        </p:txBody>
      </p:sp>
    </p:spTree>
    <p:extLst>
      <p:ext uri="{BB962C8B-B14F-4D97-AF65-F5344CB8AC3E}">
        <p14:creationId xmlns:p14="http://schemas.microsoft.com/office/powerpoint/2010/main" val="68703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9808" y="5410200"/>
            <a:ext cx="9832319" cy="774883"/>
          </a:xfrm>
        </p:spPr>
        <p:txBody>
          <a:bodyPr/>
          <a:lstStyle/>
          <a:p>
            <a:pPr>
              <a:lnSpc>
                <a:spcPts val="5400"/>
              </a:lnSpc>
            </a:pPr>
            <a:r>
              <a:rPr lang="en-US" dirty="0"/>
              <a:t>Interface Segregation</a:t>
            </a:r>
          </a:p>
        </p:txBody>
      </p:sp>
      <p:pic>
        <p:nvPicPr>
          <p:cNvPr id="8" name="Picture 7" descr="A circuit board&#10;&#10;Description generated with very high confidence">
            <a:extLst>
              <a:ext uri="{FF2B5EF4-FFF2-40B4-BE49-F238E27FC236}">
                <a16:creationId xmlns:a16="http://schemas.microsoft.com/office/drawing/2014/main" id="{06046AA8-0308-4724-A045-F83DCDEC1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11" y="1219200"/>
            <a:ext cx="6383911" cy="3989944"/>
          </a:xfrm>
          <a:prstGeom prst="rect">
            <a:avLst/>
          </a:prstGeom>
        </p:spPr>
      </p:pic>
    </p:spTree>
    <p:extLst>
      <p:ext uri="{BB962C8B-B14F-4D97-AF65-F5344CB8AC3E}">
        <p14:creationId xmlns:p14="http://schemas.microsoft.com/office/powerpoint/2010/main" val="2498509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34</a:t>
            </a:fld>
            <a:endParaRPr lang="en-US" dirty="0"/>
          </a:p>
        </p:txBody>
      </p:sp>
      <p:sp>
        <p:nvSpPr>
          <p:cNvPr id="7" name="Content Placeholder 2"/>
          <p:cNvSpPr>
            <a:spLocks noGrp="1"/>
          </p:cNvSpPr>
          <p:nvPr>
            <p:ph idx="1"/>
          </p:nvPr>
        </p:nvSpPr>
        <p:spPr>
          <a:xfrm>
            <a:off x="190413" y="3810000"/>
            <a:ext cx="11804822" cy="2911476"/>
          </a:xfrm>
        </p:spPr>
        <p:txBody>
          <a:bodyPr/>
          <a:lstStyle/>
          <a:p>
            <a:r>
              <a:rPr lang="en-US" dirty="0"/>
              <a:t>Segregate interfaces</a:t>
            </a:r>
          </a:p>
          <a:p>
            <a:pPr lvl="1"/>
            <a:r>
              <a:rPr lang="en-US" dirty="0"/>
              <a:t>Prefer </a:t>
            </a:r>
            <a:r>
              <a:rPr lang="en-US" b="1" dirty="0">
                <a:solidFill>
                  <a:schemeClr val="tx2">
                    <a:lumMod val="75000"/>
                  </a:schemeClr>
                </a:solidFill>
              </a:rPr>
              <a:t>small</a:t>
            </a:r>
            <a:r>
              <a:rPr lang="en-US" dirty="0"/>
              <a:t>, </a:t>
            </a:r>
            <a:r>
              <a:rPr lang="en-US" b="1" dirty="0">
                <a:solidFill>
                  <a:schemeClr val="tx2">
                    <a:lumMod val="75000"/>
                  </a:schemeClr>
                </a:solidFill>
              </a:rPr>
              <a:t>cohesive </a:t>
            </a:r>
            <a:r>
              <a:rPr lang="en-US" dirty="0"/>
              <a:t>(lean and focused) interfaces</a:t>
            </a:r>
          </a:p>
          <a:p>
            <a:pPr lvl="1"/>
            <a:r>
              <a:rPr lang="en-US" dirty="0"/>
              <a:t>Divide "</a:t>
            </a:r>
            <a:r>
              <a:rPr lang="en-US" b="1" dirty="0">
                <a:solidFill>
                  <a:schemeClr val="tx2">
                    <a:lumMod val="75000"/>
                  </a:schemeClr>
                </a:solidFill>
              </a:rPr>
              <a:t>fat</a:t>
            </a:r>
            <a:r>
              <a:rPr lang="en-US" dirty="0"/>
              <a:t>" interfaces into "</a:t>
            </a:r>
            <a:r>
              <a:rPr lang="en-US" b="1" dirty="0">
                <a:solidFill>
                  <a:schemeClr val="tx2">
                    <a:lumMod val="75000"/>
                  </a:schemeClr>
                </a:solidFill>
              </a:rPr>
              <a:t>role</a:t>
            </a:r>
            <a:r>
              <a:rPr lang="en-US" dirty="0"/>
              <a:t>" interfaces</a:t>
            </a:r>
          </a:p>
        </p:txBody>
      </p:sp>
      <p:sp>
        <p:nvSpPr>
          <p:cNvPr id="2" name="Title 1"/>
          <p:cNvSpPr>
            <a:spLocks noGrp="1"/>
          </p:cNvSpPr>
          <p:nvPr>
            <p:ph type="title"/>
          </p:nvPr>
        </p:nvSpPr>
        <p:spPr/>
        <p:txBody>
          <a:bodyPr/>
          <a:lstStyle/>
          <a:p>
            <a:r>
              <a:rPr lang="en-US" dirty="0"/>
              <a:t>What is Interface Segregation?</a:t>
            </a:r>
            <a:endParaRPr lang="bg-BG" dirty="0"/>
          </a:p>
        </p:txBody>
      </p:sp>
      <p:sp>
        <p:nvSpPr>
          <p:cNvPr id="8" name="Rectangle 7"/>
          <p:cNvSpPr>
            <a:spLocks noChangeArrowheads="1"/>
          </p:cNvSpPr>
          <p:nvPr/>
        </p:nvSpPr>
        <p:spPr bwMode="auto">
          <a:xfrm>
            <a:off x="650564" y="1440763"/>
            <a:ext cx="11006448" cy="225908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spcBef>
                <a:spcPts val="0"/>
              </a:spcBef>
              <a:buClr>
                <a:schemeClr val="accent5">
                  <a:lumMod val="40000"/>
                  <a:lumOff val="60000"/>
                </a:schemeClr>
              </a:buClr>
              <a:buSzPct val="70000"/>
            </a:pPr>
            <a:r>
              <a:rPr lang="en-GB" sz="3200" b="1" i="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r>
              <a:rPr lang="en-GB" sz="3200" b="1" i="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Clients</a:t>
            </a:r>
            <a:r>
              <a:rPr lang="en-GB" sz="3200" b="1" i="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should not be forced to depend on methods they do not use."</a:t>
            </a:r>
          </a:p>
          <a:p>
            <a:pPr eaLnBrk="0" hangingPunct="0">
              <a:lnSpc>
                <a:spcPct val="110000"/>
              </a:lnSpc>
              <a:spcBef>
                <a:spcPts val="0"/>
              </a:spcBef>
              <a:buClr>
                <a:schemeClr val="accent5">
                  <a:lumMod val="40000"/>
                  <a:lumOff val="60000"/>
                </a:schemeClr>
              </a:buClr>
              <a:buSzPct val="70000"/>
            </a:pP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10000"/>
              </a:lnSpc>
              <a:spcBef>
                <a:spcPts val="0"/>
              </a:spcBef>
              <a:buClr>
                <a:schemeClr val="accent5">
                  <a:lumMod val="40000"/>
                  <a:lumOff val="60000"/>
                </a:schemeClr>
              </a:buClr>
              <a:buSzPct val="70000"/>
            </a:pP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Agile Principles, Patterns, and Practices in C#</a:t>
            </a:r>
          </a:p>
        </p:txBody>
      </p:sp>
    </p:spTree>
    <p:extLst>
      <p:ext uri="{BB962C8B-B14F-4D97-AF65-F5344CB8AC3E}">
        <p14:creationId xmlns:p14="http://schemas.microsoft.com/office/powerpoint/2010/main" val="89089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35</a:t>
            </a:fld>
            <a:endParaRPr lang="en-US" dirty="0"/>
          </a:p>
        </p:txBody>
      </p:sp>
      <p:sp>
        <p:nvSpPr>
          <p:cNvPr id="3" name="Content Placeholder 2"/>
          <p:cNvSpPr>
            <a:spLocks noGrp="1"/>
          </p:cNvSpPr>
          <p:nvPr>
            <p:ph idx="1"/>
          </p:nvPr>
        </p:nvSpPr>
        <p:spPr/>
        <p:txBody>
          <a:bodyPr>
            <a:normAutofit/>
          </a:bodyPr>
          <a:lstStyle/>
          <a:p>
            <a:r>
              <a:rPr lang="en-GB" dirty="0"/>
              <a:t>Classes whose </a:t>
            </a:r>
            <a:r>
              <a:rPr lang="en-GB" dirty="0">
                <a:solidFill>
                  <a:schemeClr val="tx2">
                    <a:lumMod val="75000"/>
                  </a:schemeClr>
                </a:solidFill>
              </a:rPr>
              <a:t>interfaces</a:t>
            </a:r>
            <a:r>
              <a:rPr lang="en-GB" dirty="0"/>
              <a:t> are </a:t>
            </a:r>
            <a:r>
              <a:rPr lang="en-GB" dirty="0">
                <a:solidFill>
                  <a:schemeClr val="tx2">
                    <a:lumMod val="75000"/>
                  </a:schemeClr>
                </a:solidFill>
              </a:rPr>
              <a:t>not cohesive</a:t>
            </a:r>
            <a:r>
              <a:rPr lang="en-GB" dirty="0"/>
              <a:t> have "fat" interfaces</a:t>
            </a:r>
          </a:p>
        </p:txBody>
      </p:sp>
      <p:sp>
        <p:nvSpPr>
          <p:cNvPr id="2" name="Title 1"/>
          <p:cNvSpPr>
            <a:spLocks noGrp="1"/>
          </p:cNvSpPr>
          <p:nvPr>
            <p:ph type="title"/>
          </p:nvPr>
        </p:nvSpPr>
        <p:spPr/>
        <p:txBody>
          <a:bodyPr>
            <a:normAutofit/>
          </a:bodyPr>
          <a:lstStyle/>
          <a:p>
            <a:r>
              <a:rPr lang="en-US" dirty="0"/>
              <a:t>Fat Interfaces</a:t>
            </a:r>
          </a:p>
        </p:txBody>
      </p:sp>
      <p:sp>
        <p:nvSpPr>
          <p:cNvPr id="10" name="Rectangle 9"/>
          <p:cNvSpPr>
            <a:spLocks noChangeArrowheads="1"/>
          </p:cNvSpPr>
          <p:nvPr/>
        </p:nvSpPr>
        <p:spPr bwMode="auto">
          <a:xfrm>
            <a:off x="645962" y="1719790"/>
            <a:ext cx="10840496"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a:t>
            </a:r>
            <a:r>
              <a:rPr lang="en-GB" sz="27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IWorker</a:t>
            </a: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Work();</a:t>
            </a:r>
          </a:p>
          <a:p>
            <a:pPr eaLnBrk="0" hangingPunct="0">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Sleep();</a:t>
            </a:r>
          </a:p>
          <a:p>
            <a:pPr eaLnBrk="0" hangingPunct="0">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Rectangle 5"/>
          <p:cNvSpPr>
            <a:spLocks noChangeArrowheads="1"/>
          </p:cNvSpPr>
          <p:nvPr/>
        </p:nvSpPr>
        <p:spPr bwMode="auto">
          <a:xfrm>
            <a:off x="645962" y="4043820"/>
            <a:ext cx="10840496" cy="26776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a:t>
            </a:r>
            <a:r>
              <a:rPr lang="en-GB" sz="27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Robot</a:t>
            </a: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GB" sz="27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IWorker</a:t>
            </a: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Work() {}</a:t>
            </a:r>
          </a:p>
          <a:p>
            <a:pPr eaLnBrk="0" hangingPunct="0">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Sleep() </a:t>
            </a:r>
          </a:p>
          <a:p>
            <a:pPr eaLnBrk="0" hangingPunct="0">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GB" sz="27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throw</a:t>
            </a: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new NotImplementedException() }</a:t>
            </a:r>
          </a:p>
          <a:p>
            <a:pPr eaLnBrk="0" hangingPunct="0">
              <a:buClr>
                <a:schemeClr val="accent5">
                  <a:lumMod val="40000"/>
                  <a:lumOff val="60000"/>
                </a:schemeClr>
              </a:buClr>
              <a:buSzPct val="70000"/>
            </a:pPr>
            <a:r>
              <a:rPr lang="en-GB" sz="27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AutoShape 6"/>
          <p:cNvSpPr>
            <a:spLocks noChangeArrowheads="1"/>
          </p:cNvSpPr>
          <p:nvPr/>
        </p:nvSpPr>
        <p:spPr bwMode="auto">
          <a:xfrm>
            <a:off x="6475412" y="2261901"/>
            <a:ext cx="2590800" cy="967852"/>
          </a:xfrm>
          <a:prstGeom prst="wedgeRoundRectCallout">
            <a:avLst>
              <a:gd name="adj1" fmla="val -65951"/>
              <a:gd name="adj2" fmla="val 2287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latin typeface="+mj-lt"/>
              </a:rPr>
              <a:t>Class </a:t>
            </a:r>
            <a:r>
              <a:rPr lang="en-US" sz="2800" b="1" dirty="0">
                <a:solidFill>
                  <a:schemeClr val="tx2">
                    <a:lumMod val="75000"/>
                  </a:schemeClr>
                </a:solidFill>
                <a:latin typeface="+mj-lt"/>
              </a:rPr>
              <a:t>Employee</a:t>
            </a:r>
            <a:r>
              <a:rPr lang="en-US" sz="2800" dirty="0">
                <a:solidFill>
                  <a:schemeClr val="tx1"/>
                </a:solidFill>
                <a:latin typeface="+mj-lt"/>
              </a:rPr>
              <a:t> is OK</a:t>
            </a:r>
            <a:endParaRPr lang="bg-BG" sz="2800" dirty="0">
              <a:solidFill>
                <a:schemeClr val="tx1"/>
              </a:solidFill>
              <a:latin typeface="+mj-lt"/>
            </a:endParaRPr>
          </a:p>
        </p:txBody>
      </p:sp>
    </p:spTree>
    <p:extLst>
      <p:ext uri="{BB962C8B-B14F-4D97-AF65-F5344CB8AC3E}">
        <p14:creationId xmlns:p14="http://schemas.microsoft.com/office/powerpoint/2010/main" val="250744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C5E177-2031-4C24-8DA5-9F3E3716562C}"/>
              </a:ext>
            </a:extLst>
          </p:cNvPr>
          <p:cNvSpPr>
            <a:spLocks noGrp="1"/>
          </p:cNvSpPr>
          <p:nvPr>
            <p:ph type="sldNum" sz="quarter" idx="4"/>
          </p:nvPr>
        </p:nvSpPr>
        <p:spPr/>
        <p:txBody>
          <a:bodyPr/>
          <a:lstStyle/>
          <a:p>
            <a:fld id="{C014DD1E-5D91-48A3-AD6D-45FBA980D106}" type="slidenum">
              <a:rPr lang="en-US" smtClean="0"/>
              <a:pPr/>
              <a:t>36</a:t>
            </a:fld>
            <a:endParaRPr lang="en-US" dirty="0"/>
          </a:p>
        </p:txBody>
      </p:sp>
      <p:sp>
        <p:nvSpPr>
          <p:cNvPr id="3" name="Content Placeholder 2">
            <a:extLst>
              <a:ext uri="{FF2B5EF4-FFF2-40B4-BE49-F238E27FC236}">
                <a16:creationId xmlns:a16="http://schemas.microsoft.com/office/drawing/2014/main" id="{40D63401-1688-4C10-99A9-AE09A0B2E722}"/>
              </a:ext>
            </a:extLst>
          </p:cNvPr>
          <p:cNvSpPr>
            <a:spLocks noGrp="1"/>
          </p:cNvSpPr>
          <p:nvPr>
            <p:ph idx="1"/>
          </p:nvPr>
        </p:nvSpPr>
        <p:spPr/>
        <p:txBody>
          <a:bodyPr>
            <a:normAutofit/>
          </a:bodyPr>
          <a:lstStyle/>
          <a:p>
            <a:r>
              <a:rPr lang="en-US" b="1" dirty="0">
                <a:solidFill>
                  <a:schemeClr val="tx2">
                    <a:lumMod val="75000"/>
                  </a:schemeClr>
                </a:solidFill>
              </a:rPr>
              <a:t>Not implemented </a:t>
            </a:r>
            <a:r>
              <a:rPr lang="en-US" dirty="0"/>
              <a:t>methods</a:t>
            </a:r>
          </a:p>
          <a:p>
            <a:r>
              <a:rPr lang="en-US" dirty="0"/>
              <a:t>Client references a class but only</a:t>
            </a:r>
            <a:br>
              <a:rPr lang="en-US" dirty="0"/>
            </a:br>
            <a:r>
              <a:rPr lang="en-US" dirty="0"/>
              <a:t> use </a:t>
            </a:r>
            <a:r>
              <a:rPr lang="en-US" b="1" dirty="0">
                <a:solidFill>
                  <a:schemeClr val="tx2">
                    <a:lumMod val="75000"/>
                  </a:schemeClr>
                </a:solidFill>
              </a:rPr>
              <a:t>small portion </a:t>
            </a:r>
            <a:r>
              <a:rPr lang="en-US" dirty="0"/>
              <a:t>of it</a:t>
            </a:r>
          </a:p>
          <a:p>
            <a:endParaRPr lang="en-US" dirty="0"/>
          </a:p>
          <a:p>
            <a:endParaRPr lang="en-US" dirty="0"/>
          </a:p>
          <a:p>
            <a:pPr lvl="1"/>
            <a:endParaRPr lang="en-US" dirty="0"/>
          </a:p>
        </p:txBody>
      </p:sp>
      <p:sp>
        <p:nvSpPr>
          <p:cNvPr id="4" name="Title 3">
            <a:extLst>
              <a:ext uri="{FF2B5EF4-FFF2-40B4-BE49-F238E27FC236}">
                <a16:creationId xmlns:a16="http://schemas.microsoft.com/office/drawing/2014/main" id="{1D25D454-177A-42B3-9469-71D556433A0C}"/>
              </a:ext>
            </a:extLst>
          </p:cNvPr>
          <p:cNvSpPr>
            <a:spLocks noGrp="1"/>
          </p:cNvSpPr>
          <p:nvPr>
            <p:ph type="title"/>
          </p:nvPr>
        </p:nvSpPr>
        <p:spPr/>
        <p:txBody>
          <a:bodyPr/>
          <a:lstStyle/>
          <a:p>
            <a:r>
              <a:rPr lang="en-US" dirty="0"/>
              <a:t>Design Smells - Violations</a:t>
            </a:r>
          </a:p>
        </p:txBody>
      </p:sp>
      <p:pic>
        <p:nvPicPr>
          <p:cNvPr id="6" name="Picture 5" descr="A picture containing wall, indoor, bathroom, building&#10;&#10;Description generated with very high confidence">
            <a:extLst>
              <a:ext uri="{FF2B5EF4-FFF2-40B4-BE49-F238E27FC236}">
                <a16:creationId xmlns:a16="http://schemas.microsoft.com/office/drawing/2014/main" id="{BC520601-9AD3-4021-99D4-9497265EBF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4833" y="1478965"/>
            <a:ext cx="3283158" cy="4914666"/>
          </a:xfrm>
          <a:prstGeom prst="rect">
            <a:avLst/>
          </a:prstGeom>
        </p:spPr>
      </p:pic>
      <p:sp>
        <p:nvSpPr>
          <p:cNvPr id="7" name="Rectangle 6">
            <a:extLst>
              <a:ext uri="{FF2B5EF4-FFF2-40B4-BE49-F238E27FC236}">
                <a16:creationId xmlns:a16="http://schemas.microsoft.com/office/drawing/2014/main" id="{2D386AF7-721C-4539-84D9-2373A07A7407}"/>
              </a:ext>
            </a:extLst>
          </p:cNvPr>
          <p:cNvSpPr>
            <a:spLocks noChangeArrowheads="1"/>
          </p:cNvSpPr>
          <p:nvPr/>
        </p:nvSpPr>
        <p:spPr bwMode="auto">
          <a:xfrm>
            <a:off x="268391" y="3451429"/>
            <a:ext cx="7578621" cy="255454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i="1" dirty="0">
                <a:latin typeface="Consolas" panose="020B0609020204030204" pitchFamily="49" charset="0"/>
              </a:rPr>
              <a:t>“Abstraction is </a:t>
            </a:r>
            <a:r>
              <a:rPr lang="en-US" sz="3200" b="1" i="1" dirty="0">
                <a:solidFill>
                  <a:schemeClr val="tx2">
                    <a:lumMod val="75000"/>
                  </a:schemeClr>
                </a:solidFill>
                <a:latin typeface="Consolas" panose="020B0609020204030204" pitchFamily="49" charset="0"/>
              </a:rPr>
              <a:t>elimination</a:t>
            </a:r>
            <a:r>
              <a:rPr lang="en-US" sz="3200" b="1" i="1" dirty="0">
                <a:latin typeface="Consolas" panose="020B0609020204030204" pitchFamily="49" charset="0"/>
              </a:rPr>
              <a:t> </a:t>
            </a:r>
          </a:p>
          <a:p>
            <a:r>
              <a:rPr lang="en-US" sz="3200" b="1" i="1" dirty="0">
                <a:latin typeface="Consolas" panose="020B0609020204030204" pitchFamily="49" charset="0"/>
              </a:rPr>
              <a:t>of the </a:t>
            </a:r>
            <a:r>
              <a:rPr lang="en-US" sz="3200" b="1" i="1" dirty="0">
                <a:solidFill>
                  <a:schemeClr val="tx2">
                    <a:lumMod val="75000"/>
                  </a:schemeClr>
                </a:solidFill>
                <a:latin typeface="Consolas" panose="020B0609020204030204" pitchFamily="49" charset="0"/>
              </a:rPr>
              <a:t>irrelevant</a:t>
            </a:r>
            <a:r>
              <a:rPr lang="en-US" sz="3200" b="1" i="1" dirty="0">
                <a:latin typeface="Consolas" panose="020B0609020204030204" pitchFamily="49" charset="0"/>
              </a:rPr>
              <a:t> and </a:t>
            </a:r>
          </a:p>
          <a:p>
            <a:r>
              <a:rPr lang="en-US" sz="3200" b="1" i="1" dirty="0">
                <a:solidFill>
                  <a:schemeClr val="tx2">
                    <a:lumMod val="75000"/>
                  </a:schemeClr>
                </a:solidFill>
                <a:latin typeface="Consolas" panose="020B0609020204030204" pitchFamily="49" charset="0"/>
              </a:rPr>
              <a:t>amplification</a:t>
            </a:r>
            <a:r>
              <a:rPr lang="en-US" sz="3200" b="1" i="1" dirty="0">
                <a:latin typeface="Consolas" panose="020B0609020204030204" pitchFamily="49" charset="0"/>
              </a:rPr>
              <a:t> of the </a:t>
            </a:r>
            <a:r>
              <a:rPr lang="en-US" sz="3200" b="1" i="1" dirty="0">
                <a:solidFill>
                  <a:schemeClr val="tx2">
                    <a:lumMod val="75000"/>
                  </a:schemeClr>
                </a:solidFill>
                <a:latin typeface="Consolas" panose="020B0609020204030204" pitchFamily="49" charset="0"/>
              </a:rPr>
              <a:t>essential</a:t>
            </a:r>
            <a:r>
              <a:rPr lang="en-US" sz="3200" b="1" i="1" dirty="0">
                <a:latin typeface="Consolas" panose="020B0609020204030204" pitchFamily="49" charset="0"/>
              </a:rPr>
              <a:t>.”</a:t>
            </a:r>
          </a:p>
          <a:p>
            <a:endParaRPr lang="en-US" sz="3200" b="1" i="1" dirty="0">
              <a:latin typeface="Consolas" panose="020B0609020204030204" pitchFamily="49" charset="0"/>
            </a:endParaRPr>
          </a:p>
          <a:p>
            <a:pPr algn="r"/>
            <a:r>
              <a:rPr lang="en-US" sz="3200" b="1" dirty="0">
                <a:latin typeface="Consolas" panose="020B0609020204030204" pitchFamily="49" charset="0"/>
              </a:rPr>
              <a:t> – Robert C. Martin </a:t>
            </a:r>
            <a:endParaRPr lang="bg-BG" sz="3200" b="1" dirty="0">
              <a:latin typeface="Consolas" panose="020B0609020204030204" pitchFamily="49" charset="0"/>
            </a:endParaRPr>
          </a:p>
        </p:txBody>
      </p:sp>
    </p:spTree>
    <p:extLst>
      <p:ext uri="{BB962C8B-B14F-4D97-AF65-F5344CB8AC3E}">
        <p14:creationId xmlns:p14="http://schemas.microsoft.com/office/powerpoint/2010/main" val="387891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4D2AD-9C9B-4BAC-8DF8-8A837B6090D2}"/>
              </a:ext>
            </a:extLst>
          </p:cNvPr>
          <p:cNvSpPr>
            <a:spLocks noGrp="1"/>
          </p:cNvSpPr>
          <p:nvPr>
            <p:ph type="sldNum" sz="quarter" idx="4"/>
          </p:nvPr>
        </p:nvSpPr>
        <p:spPr/>
        <p:txBody>
          <a:bodyPr/>
          <a:lstStyle/>
          <a:p>
            <a:fld id="{C014DD1E-5D91-48A3-AD6D-45FBA980D106}" type="slidenum">
              <a:rPr lang="en-US" smtClean="0"/>
              <a:pPr/>
              <a:t>37</a:t>
            </a:fld>
            <a:endParaRPr lang="en-US" dirty="0"/>
          </a:p>
        </p:txBody>
      </p:sp>
      <p:sp>
        <p:nvSpPr>
          <p:cNvPr id="3" name="Content Placeholder 2">
            <a:extLst>
              <a:ext uri="{FF2B5EF4-FFF2-40B4-BE49-F238E27FC236}">
                <a16:creationId xmlns:a16="http://schemas.microsoft.com/office/drawing/2014/main" id="{537BA771-D04A-4669-8675-3F03A18DC0B1}"/>
              </a:ext>
            </a:extLst>
          </p:cNvPr>
          <p:cNvSpPr>
            <a:spLocks noGrp="1"/>
          </p:cNvSpPr>
          <p:nvPr>
            <p:ph idx="1"/>
          </p:nvPr>
        </p:nvSpPr>
        <p:spPr/>
        <p:txBody>
          <a:bodyPr/>
          <a:lstStyle/>
          <a:p>
            <a:r>
              <a:rPr lang="en-US" dirty="0"/>
              <a:t>What does the client </a:t>
            </a:r>
            <a:r>
              <a:rPr lang="en-US" b="1" dirty="0">
                <a:solidFill>
                  <a:schemeClr val="tx2">
                    <a:lumMod val="75000"/>
                  </a:schemeClr>
                </a:solidFill>
              </a:rPr>
              <a:t>see</a:t>
            </a:r>
            <a:r>
              <a:rPr lang="en-US" dirty="0"/>
              <a:t> and </a:t>
            </a:r>
            <a:r>
              <a:rPr lang="en-US" b="1" dirty="0">
                <a:solidFill>
                  <a:schemeClr val="tx2">
                    <a:lumMod val="75000"/>
                  </a:schemeClr>
                </a:solidFill>
              </a:rPr>
              <a:t>use</a:t>
            </a:r>
            <a:r>
              <a:rPr lang="en-US" dirty="0"/>
              <a:t>?</a:t>
            </a:r>
          </a:p>
          <a:p>
            <a:r>
              <a:rPr lang="en-US" dirty="0"/>
              <a:t>The “</a:t>
            </a:r>
            <a:r>
              <a:rPr lang="en-US" b="1" dirty="0">
                <a:solidFill>
                  <a:schemeClr val="tx2">
                    <a:lumMod val="75000"/>
                  </a:schemeClr>
                </a:solidFill>
              </a:rPr>
              <a:t>fat</a:t>
            </a:r>
            <a:r>
              <a:rPr lang="en-US" dirty="0"/>
              <a:t>” interfaces implement a </a:t>
            </a:r>
            <a:r>
              <a:rPr lang="en-US" b="1" dirty="0">
                <a:solidFill>
                  <a:schemeClr val="tx2">
                    <a:lumMod val="75000"/>
                  </a:schemeClr>
                </a:solidFill>
              </a:rPr>
              <a:t>number of small </a:t>
            </a:r>
            <a:r>
              <a:rPr lang="en-US" dirty="0"/>
              <a:t>interfaces with just what you need</a:t>
            </a:r>
          </a:p>
          <a:p>
            <a:r>
              <a:rPr lang="en-US" dirty="0"/>
              <a:t>All</a:t>
            </a:r>
            <a:r>
              <a:rPr lang="en-US" dirty="0">
                <a:solidFill>
                  <a:schemeClr val="tx2">
                    <a:lumMod val="75000"/>
                  </a:schemeClr>
                </a:solidFill>
              </a:rPr>
              <a:t> </a:t>
            </a:r>
            <a:r>
              <a:rPr lang="en-US" b="1" dirty="0">
                <a:solidFill>
                  <a:schemeClr val="tx2">
                    <a:lumMod val="75000"/>
                  </a:schemeClr>
                </a:solidFill>
              </a:rPr>
              <a:t>public members </a:t>
            </a:r>
            <a:r>
              <a:rPr lang="en-US" dirty="0"/>
              <a:t>of a class divided in </a:t>
            </a:r>
            <a:r>
              <a:rPr lang="en-US" b="1" dirty="0">
                <a:solidFill>
                  <a:schemeClr val="tx2">
                    <a:lumMod val="75000"/>
                  </a:schemeClr>
                </a:solidFill>
              </a:rPr>
              <a:t>separate classes </a:t>
            </a:r>
            <a:r>
              <a:rPr lang="en-US" dirty="0"/>
              <a:t>– again could be thought of as an interface</a:t>
            </a:r>
          </a:p>
          <a:p>
            <a:r>
              <a:rPr lang="en-US" dirty="0"/>
              <a:t>Let the </a:t>
            </a:r>
            <a:r>
              <a:rPr lang="en-US" b="1" dirty="0">
                <a:solidFill>
                  <a:schemeClr val="tx2">
                    <a:lumMod val="75000"/>
                  </a:schemeClr>
                </a:solidFill>
              </a:rPr>
              <a:t>client define interfaces</a:t>
            </a:r>
            <a:r>
              <a:rPr lang="en-US" dirty="0"/>
              <a:t> –</a:t>
            </a:r>
            <a:r>
              <a:rPr lang="en-US" b="1" dirty="0">
                <a:solidFill>
                  <a:schemeClr val="tx2">
                    <a:lumMod val="75000"/>
                  </a:schemeClr>
                </a:solidFill>
              </a:rPr>
              <a:t> </a:t>
            </a:r>
            <a:r>
              <a:rPr lang="en-US" b="1" dirty="0"/>
              <a:t>"</a:t>
            </a:r>
            <a:r>
              <a:rPr lang="en-US" b="1" dirty="0">
                <a:solidFill>
                  <a:schemeClr val="tx2">
                    <a:lumMod val="75000"/>
                  </a:schemeClr>
                </a:solidFill>
              </a:rPr>
              <a:t>role</a:t>
            </a:r>
            <a:r>
              <a:rPr lang="en-US" b="1" dirty="0"/>
              <a:t>"</a:t>
            </a:r>
            <a:r>
              <a:rPr lang="en-US" dirty="0"/>
              <a:t> interfaces</a:t>
            </a:r>
          </a:p>
          <a:p>
            <a:pPr marL="0" indent="0">
              <a:buNone/>
            </a:pPr>
            <a:endParaRPr lang="en-US" dirty="0"/>
          </a:p>
          <a:p>
            <a:pPr marL="0" indent="0">
              <a:buNone/>
            </a:pPr>
            <a:endParaRPr lang="en-US" dirty="0"/>
          </a:p>
        </p:txBody>
      </p:sp>
      <p:sp>
        <p:nvSpPr>
          <p:cNvPr id="4" name="Title 3">
            <a:extLst>
              <a:ext uri="{FF2B5EF4-FFF2-40B4-BE49-F238E27FC236}">
                <a16:creationId xmlns:a16="http://schemas.microsoft.com/office/drawing/2014/main" id="{682855ED-1963-4083-BD14-E7CEA54E0E58}"/>
              </a:ext>
            </a:extLst>
          </p:cNvPr>
          <p:cNvSpPr>
            <a:spLocks noGrp="1"/>
          </p:cNvSpPr>
          <p:nvPr>
            <p:ph type="title"/>
          </p:nvPr>
        </p:nvSpPr>
        <p:spPr/>
        <p:txBody>
          <a:bodyPr/>
          <a:lstStyle/>
          <a:p>
            <a:r>
              <a:rPr lang="en-US" dirty="0"/>
              <a:t>ISP - Approaches</a:t>
            </a:r>
          </a:p>
        </p:txBody>
      </p:sp>
    </p:spTree>
    <p:extLst>
      <p:ext uri="{BB962C8B-B14F-4D97-AF65-F5344CB8AC3E}">
        <p14:creationId xmlns:p14="http://schemas.microsoft.com/office/powerpoint/2010/main" val="336783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GB" dirty="0"/>
              <a:t>Small and Cohesive "</a:t>
            </a:r>
            <a:r>
              <a:rPr lang="en-GB" b="1" dirty="0">
                <a:solidFill>
                  <a:schemeClr val="tx2">
                    <a:lumMod val="75000"/>
                  </a:schemeClr>
                </a:solidFill>
              </a:rPr>
              <a:t>Role</a:t>
            </a:r>
            <a:r>
              <a:rPr lang="en-GB" dirty="0"/>
              <a:t>" Interfaces</a:t>
            </a:r>
          </a:p>
        </p:txBody>
      </p:sp>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38</a:t>
            </a:fld>
            <a:endParaRPr lang="en-US" dirty="0"/>
          </a:p>
        </p:txBody>
      </p:sp>
      <p:sp>
        <p:nvSpPr>
          <p:cNvPr id="2" name="Title 1"/>
          <p:cNvSpPr>
            <a:spLocks noGrp="1"/>
          </p:cNvSpPr>
          <p:nvPr>
            <p:ph type="title"/>
          </p:nvPr>
        </p:nvSpPr>
        <p:spPr/>
        <p:txBody>
          <a:bodyPr>
            <a:normAutofit/>
          </a:bodyPr>
          <a:lstStyle/>
          <a:p>
            <a:r>
              <a:rPr lang="en-US" dirty="0"/>
              <a:t>Cohesive Interfaces</a:t>
            </a:r>
          </a:p>
        </p:txBody>
      </p:sp>
      <p:sp>
        <p:nvSpPr>
          <p:cNvPr id="10" name="Rectangle 9"/>
          <p:cNvSpPr>
            <a:spLocks noChangeArrowheads="1"/>
          </p:cNvSpPr>
          <p:nvPr/>
        </p:nvSpPr>
        <p:spPr bwMode="auto">
          <a:xfrm>
            <a:off x="672576" y="1905000"/>
            <a:ext cx="5277896"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IWorker</a:t>
            </a: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Work();</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Rectangle 5"/>
          <p:cNvSpPr>
            <a:spLocks noChangeArrowheads="1"/>
          </p:cNvSpPr>
          <p:nvPr/>
        </p:nvSpPr>
        <p:spPr bwMode="auto">
          <a:xfrm>
            <a:off x="646209" y="4191000"/>
            <a:ext cx="10840496"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Robot </a:t>
            </a: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IWorker</a:t>
            </a: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Work() {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Do some work… </a:t>
            </a: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9" name="Rectangle 8"/>
          <p:cNvSpPr>
            <a:spLocks noChangeArrowheads="1"/>
          </p:cNvSpPr>
          <p:nvPr/>
        </p:nvSpPr>
        <p:spPr bwMode="auto">
          <a:xfrm>
            <a:off x="6170858" y="1905000"/>
            <a:ext cx="5334000"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rPr>
              <a:t>I</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Sleeper</a:t>
            </a: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Sleep();</a:t>
            </a:r>
          </a:p>
          <a:p>
            <a:pPr eaLnBrk="0" hangingPunct="0">
              <a:buClr>
                <a:schemeClr val="accent5">
                  <a:lumMod val="40000"/>
                  <a:lumOff val="60000"/>
                </a:schemeClr>
              </a:buClr>
              <a:buSzPct val="70000"/>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201122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242BA-F7AF-45DA-BEAB-0A7BDE3BEA7F}"/>
              </a:ext>
            </a:extLst>
          </p:cNvPr>
          <p:cNvSpPr>
            <a:spLocks noGrp="1"/>
          </p:cNvSpPr>
          <p:nvPr>
            <p:ph type="sldNum" sz="quarter" idx="4"/>
          </p:nvPr>
        </p:nvSpPr>
        <p:spPr/>
        <p:txBody>
          <a:bodyPr/>
          <a:lstStyle/>
          <a:p>
            <a:fld id="{C014DD1E-5D91-48A3-AD6D-45FBA980D106}" type="slidenum">
              <a:rPr lang="en-US" smtClean="0"/>
              <a:pPr/>
              <a:t>39</a:t>
            </a:fld>
            <a:endParaRPr lang="en-US" dirty="0"/>
          </a:p>
        </p:txBody>
      </p:sp>
      <p:sp>
        <p:nvSpPr>
          <p:cNvPr id="3" name="Content Placeholder 2">
            <a:extLst>
              <a:ext uri="{FF2B5EF4-FFF2-40B4-BE49-F238E27FC236}">
                <a16:creationId xmlns:a16="http://schemas.microsoft.com/office/drawing/2014/main" id="{4AADC3C3-4077-4D5F-95AB-82E0F10570BD}"/>
              </a:ext>
            </a:extLst>
          </p:cNvPr>
          <p:cNvSpPr>
            <a:spLocks noGrp="1"/>
          </p:cNvSpPr>
          <p:nvPr>
            <p:ph idx="1"/>
          </p:nvPr>
        </p:nvSpPr>
        <p:spPr/>
        <p:txBody>
          <a:bodyPr/>
          <a:lstStyle/>
          <a:p>
            <a:r>
              <a:rPr lang="en-US" dirty="0">
                <a:solidFill>
                  <a:schemeClr val="tx2">
                    <a:lumMod val="75000"/>
                  </a:schemeClr>
                </a:solidFill>
              </a:rPr>
              <a:t>Convert</a:t>
            </a:r>
            <a:r>
              <a:rPr lang="en-US" dirty="0"/>
              <a:t> the </a:t>
            </a:r>
            <a:r>
              <a:rPr lang="en-US" dirty="0">
                <a:solidFill>
                  <a:schemeClr val="tx2">
                    <a:lumMod val="75000"/>
                  </a:schemeClr>
                </a:solidFill>
              </a:rPr>
              <a:t>interface</a:t>
            </a:r>
            <a:r>
              <a:rPr lang="en-US" dirty="0"/>
              <a:t> of a class into </a:t>
            </a:r>
            <a:r>
              <a:rPr lang="en-US" dirty="0">
                <a:solidFill>
                  <a:schemeClr val="tx2">
                    <a:lumMod val="75000"/>
                  </a:schemeClr>
                </a:solidFill>
              </a:rPr>
              <a:t>another interface </a:t>
            </a:r>
            <a:r>
              <a:rPr lang="en-US" dirty="0"/>
              <a:t>clients expect. </a:t>
            </a:r>
          </a:p>
          <a:p>
            <a:r>
              <a:rPr lang="en-US" dirty="0">
                <a:solidFill>
                  <a:schemeClr val="tx2">
                    <a:lumMod val="75000"/>
                  </a:schemeClr>
                </a:solidFill>
              </a:rPr>
              <a:t>Wrap</a:t>
            </a:r>
            <a:r>
              <a:rPr lang="en-US" dirty="0"/>
              <a:t> an existing class with a </a:t>
            </a:r>
            <a:r>
              <a:rPr lang="en-US" dirty="0">
                <a:solidFill>
                  <a:schemeClr val="tx2">
                    <a:lumMod val="75000"/>
                  </a:schemeClr>
                </a:solidFill>
              </a:rPr>
              <a:t>new interface</a:t>
            </a:r>
            <a:r>
              <a:rPr lang="en-US" dirty="0"/>
              <a:t>.</a:t>
            </a:r>
          </a:p>
          <a:p>
            <a:endParaRPr lang="en-US" dirty="0"/>
          </a:p>
        </p:txBody>
      </p:sp>
      <p:sp>
        <p:nvSpPr>
          <p:cNvPr id="4" name="Title 3">
            <a:extLst>
              <a:ext uri="{FF2B5EF4-FFF2-40B4-BE49-F238E27FC236}">
                <a16:creationId xmlns:a16="http://schemas.microsoft.com/office/drawing/2014/main" id="{7F5D2198-7DE2-4165-B7F6-5DF7FF6D6D97}"/>
              </a:ext>
            </a:extLst>
          </p:cNvPr>
          <p:cNvSpPr>
            <a:spLocks noGrp="1"/>
          </p:cNvSpPr>
          <p:nvPr>
            <p:ph type="title"/>
          </p:nvPr>
        </p:nvSpPr>
        <p:spPr/>
        <p:txBody>
          <a:bodyPr/>
          <a:lstStyle/>
          <a:p>
            <a:r>
              <a:rPr lang="en-US" dirty="0"/>
              <a:t>Adapter Pattern</a:t>
            </a:r>
          </a:p>
        </p:txBody>
      </p:sp>
    </p:spTree>
    <p:extLst>
      <p:ext uri="{BB962C8B-B14F-4D97-AF65-F5344CB8AC3E}">
        <p14:creationId xmlns:p14="http://schemas.microsoft.com/office/powerpoint/2010/main" val="332781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8D1F9B-9448-4235-8AAB-68A9A20274C4}"/>
              </a:ext>
            </a:extLst>
          </p:cNvPr>
          <p:cNvSpPr>
            <a:spLocks noGrp="1"/>
          </p:cNvSpPr>
          <p:nvPr>
            <p:ph type="sldNum" sz="quarter" idx="4"/>
          </p:nvPr>
        </p:nvSpPr>
        <p:spPr/>
        <p:txBody>
          <a:bodyPr/>
          <a:lstStyle/>
          <a:p>
            <a:fld id="{C014DD1E-5D91-48A3-AD6D-45FBA980D106}" type="slidenum">
              <a:rPr lang="en-US" smtClean="0"/>
              <a:pPr/>
              <a:t>4</a:t>
            </a:fld>
            <a:endParaRPr lang="en-US" dirty="0"/>
          </a:p>
        </p:txBody>
      </p:sp>
      <p:sp>
        <p:nvSpPr>
          <p:cNvPr id="3" name="Content Placeholder 2">
            <a:extLst>
              <a:ext uri="{FF2B5EF4-FFF2-40B4-BE49-F238E27FC236}">
                <a16:creationId xmlns:a16="http://schemas.microsoft.com/office/drawing/2014/main" id="{363D9369-78CE-45BD-9C93-37152D5DEA83}"/>
              </a:ext>
            </a:extLst>
          </p:cNvPr>
          <p:cNvSpPr>
            <a:spLocks noGrp="1"/>
          </p:cNvSpPr>
          <p:nvPr>
            <p:ph idx="1"/>
          </p:nvPr>
        </p:nvSpPr>
        <p:spPr/>
        <p:txBody>
          <a:bodyPr/>
          <a:lstStyle/>
          <a:p>
            <a:endParaRPr lang="en-US" dirty="0">
              <a:hlinkClick r:id="rId2"/>
            </a:endParaRPr>
          </a:p>
          <a:p>
            <a:endParaRPr lang="en-US" dirty="0">
              <a:hlinkClick r:id="rId2"/>
            </a:endParaRPr>
          </a:p>
          <a:p>
            <a:endParaRPr lang="en-US" dirty="0">
              <a:hlinkClick r:id="rId2"/>
            </a:endParaRPr>
          </a:p>
          <a:p>
            <a:endParaRPr lang="en-US" dirty="0">
              <a:hlinkClick r:id="rId2"/>
            </a:endParaRPr>
          </a:p>
          <a:p>
            <a:endParaRPr lang="en-US" dirty="0">
              <a:hlinkClick r:id="rId2"/>
            </a:endParaRPr>
          </a:p>
          <a:p>
            <a:endParaRPr lang="en-US" dirty="0">
              <a:hlinkClick r:id="rId2"/>
            </a:endParaRPr>
          </a:p>
          <a:p>
            <a:r>
              <a:rPr lang="en-US" dirty="0">
                <a:hlinkClick r:id="rId2"/>
              </a:rPr>
              <a:t>How clean code (or its absence) affects our software?</a:t>
            </a:r>
            <a:endParaRPr lang="en-US" dirty="0"/>
          </a:p>
          <a:p>
            <a:endParaRPr lang="en-US" dirty="0"/>
          </a:p>
        </p:txBody>
      </p:sp>
      <p:sp>
        <p:nvSpPr>
          <p:cNvPr id="4" name="Title 3">
            <a:extLst>
              <a:ext uri="{FF2B5EF4-FFF2-40B4-BE49-F238E27FC236}">
                <a16:creationId xmlns:a16="http://schemas.microsoft.com/office/drawing/2014/main" id="{178B1E48-02B5-4898-87CE-A868CFC6DE2B}"/>
              </a:ext>
            </a:extLst>
          </p:cNvPr>
          <p:cNvSpPr>
            <a:spLocks noGrp="1"/>
          </p:cNvSpPr>
          <p:nvPr>
            <p:ph type="title"/>
          </p:nvPr>
        </p:nvSpPr>
        <p:spPr/>
        <p:txBody>
          <a:bodyPr/>
          <a:lstStyle/>
          <a:p>
            <a:r>
              <a:rPr lang="en-US" dirty="0"/>
              <a:t>Why Clean Code Matters?</a:t>
            </a:r>
          </a:p>
        </p:txBody>
      </p:sp>
      <p:sp>
        <p:nvSpPr>
          <p:cNvPr id="5" name="Rectangle 4">
            <a:extLst>
              <a:ext uri="{FF2B5EF4-FFF2-40B4-BE49-F238E27FC236}">
                <a16:creationId xmlns:a16="http://schemas.microsoft.com/office/drawing/2014/main" id="{7D3A816F-2FE3-4E88-A232-ACC9FFB729BF}"/>
              </a:ext>
            </a:extLst>
          </p:cNvPr>
          <p:cNvSpPr>
            <a:spLocks noChangeArrowheads="1"/>
          </p:cNvSpPr>
          <p:nvPr/>
        </p:nvSpPr>
        <p:spPr bwMode="auto">
          <a:xfrm>
            <a:off x="1046213" y="2133600"/>
            <a:ext cx="10093221" cy="156966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i="1" dirty="0">
                <a:latin typeface="Consolas" panose="020B0609020204030204" pitchFamily="49" charset="0"/>
              </a:rPr>
              <a:t>“If you want to go </a:t>
            </a:r>
            <a:r>
              <a:rPr lang="en-US" sz="3200" b="1" i="1" dirty="0">
                <a:solidFill>
                  <a:schemeClr val="tx2">
                    <a:lumMod val="75000"/>
                  </a:schemeClr>
                </a:solidFill>
                <a:latin typeface="Consolas" panose="020B0609020204030204" pitchFamily="49" charset="0"/>
              </a:rPr>
              <a:t>fast</a:t>
            </a:r>
            <a:r>
              <a:rPr lang="en-US" sz="3200" b="1" i="1" dirty="0">
                <a:latin typeface="Consolas" panose="020B0609020204030204" pitchFamily="49" charset="0"/>
              </a:rPr>
              <a:t> you </a:t>
            </a:r>
            <a:r>
              <a:rPr lang="en-US" sz="3200" b="1" i="1" dirty="0">
                <a:solidFill>
                  <a:schemeClr val="tx2">
                    <a:lumMod val="75000"/>
                  </a:schemeClr>
                </a:solidFill>
                <a:latin typeface="Consolas" panose="020B0609020204030204" pitchFamily="49" charset="0"/>
              </a:rPr>
              <a:t>must</a:t>
            </a:r>
            <a:r>
              <a:rPr lang="en-US" sz="3200" b="1" i="1" dirty="0">
                <a:latin typeface="Consolas" panose="020B0609020204030204" pitchFamily="49" charset="0"/>
              </a:rPr>
              <a:t> go </a:t>
            </a:r>
            <a:r>
              <a:rPr lang="en-US" sz="3200" b="1" i="1" dirty="0">
                <a:solidFill>
                  <a:schemeClr val="tx2">
                    <a:lumMod val="75000"/>
                  </a:schemeClr>
                </a:solidFill>
                <a:latin typeface="Consolas" panose="020B0609020204030204" pitchFamily="49" charset="0"/>
              </a:rPr>
              <a:t>clean</a:t>
            </a:r>
            <a:r>
              <a:rPr lang="en-US" sz="3200" b="1" i="1" dirty="0">
                <a:latin typeface="Consolas" panose="020B0609020204030204" pitchFamily="49" charset="0"/>
              </a:rPr>
              <a:t>”</a:t>
            </a:r>
          </a:p>
          <a:p>
            <a:endParaRPr lang="en-US" sz="3200" b="1" i="1" dirty="0">
              <a:latin typeface="Consolas" panose="020B0609020204030204" pitchFamily="49" charset="0"/>
            </a:endParaRPr>
          </a:p>
          <a:p>
            <a:pPr algn="r"/>
            <a:r>
              <a:rPr lang="en-US" sz="3200" b="1" dirty="0">
                <a:latin typeface="Consolas" panose="020B0609020204030204" pitchFamily="49" charset="0"/>
              </a:rPr>
              <a:t> – Robert C. Martin </a:t>
            </a:r>
            <a:endParaRPr lang="bg-BG" sz="3200" b="1" dirty="0">
              <a:latin typeface="Consolas" panose="020B0609020204030204" pitchFamily="49" charset="0"/>
            </a:endParaRPr>
          </a:p>
        </p:txBody>
      </p:sp>
    </p:spTree>
    <p:extLst>
      <p:ext uri="{BB962C8B-B14F-4D97-AF65-F5344CB8AC3E}">
        <p14:creationId xmlns:p14="http://schemas.microsoft.com/office/powerpoint/2010/main" val="296531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084" y="5011645"/>
            <a:ext cx="9806728" cy="774883"/>
          </a:xfrm>
        </p:spPr>
        <p:txBody>
          <a:bodyPr/>
          <a:lstStyle/>
          <a:p>
            <a:pPr>
              <a:lnSpc>
                <a:spcPts val="5400"/>
              </a:lnSpc>
            </a:pPr>
            <a:r>
              <a:rPr lang="en-US" dirty="0"/>
              <a:t>LSP and ISP Exercise</a:t>
            </a:r>
          </a:p>
        </p:txBody>
      </p:sp>
      <p:sp>
        <p:nvSpPr>
          <p:cNvPr id="3" name="Subtitle 2"/>
          <p:cNvSpPr>
            <a:spLocks noGrp="1"/>
          </p:cNvSpPr>
          <p:nvPr>
            <p:ph type="body" idx="1"/>
          </p:nvPr>
        </p:nvSpPr>
        <p:spPr>
          <a:xfrm>
            <a:off x="1012084" y="5831062"/>
            <a:ext cx="9806728" cy="719034"/>
          </a:xfrm>
        </p:spPr>
        <p:txBody>
          <a:bodyPr/>
          <a:lstStyle/>
          <a:p>
            <a:r>
              <a:rPr lang="en-US" dirty="0"/>
              <a:t>Live Exercises in Class (Lab)</a:t>
            </a:r>
          </a:p>
        </p:txBody>
      </p:sp>
      <p:pic>
        <p:nvPicPr>
          <p:cNvPr id="6" name="Picture 5"/>
          <p:cNvPicPr>
            <a:picLocks noChangeAspect="1"/>
          </p:cNvPicPr>
          <p:nvPr/>
        </p:nvPicPr>
        <p:blipFill>
          <a:blip r:embed="rId3"/>
          <a:stretch>
            <a:fillRect/>
          </a:stretch>
        </p:blipFill>
        <p:spPr>
          <a:xfrm>
            <a:off x="4296867" y="860613"/>
            <a:ext cx="3524026" cy="3637568"/>
          </a:xfrm>
          <a:prstGeom prst="rect">
            <a:avLst/>
          </a:prstGeom>
        </p:spPr>
      </p:pic>
    </p:spTree>
    <p:extLst>
      <p:ext uri="{BB962C8B-B14F-4D97-AF65-F5344CB8AC3E}">
        <p14:creationId xmlns:p14="http://schemas.microsoft.com/office/powerpoint/2010/main" val="1182365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41</a:t>
            </a:fld>
            <a:endParaRPr lang="en-US" dirty="0"/>
          </a:p>
        </p:txBody>
      </p:sp>
      <p:sp>
        <p:nvSpPr>
          <p:cNvPr id="11" name="Content Placeholder 10"/>
          <p:cNvSpPr>
            <a:spLocks noGrp="1"/>
          </p:cNvSpPr>
          <p:nvPr>
            <p:ph idx="1"/>
          </p:nvPr>
        </p:nvSpPr>
        <p:spPr>
          <a:xfrm>
            <a:off x="190413" y="1151121"/>
            <a:ext cx="11804822" cy="5570355"/>
          </a:xfrm>
        </p:spPr>
        <p:txBody>
          <a:bodyPr/>
          <a:lstStyle/>
          <a:p>
            <a:r>
              <a:rPr lang="en-US" dirty="0"/>
              <a:t>Refactor skeleton given for this task so that</a:t>
            </a:r>
          </a:p>
          <a:p>
            <a:pPr lvl="1"/>
            <a:r>
              <a:rPr lang="en-US" b="1" dirty="0">
                <a:solidFill>
                  <a:schemeClr val="tx2">
                    <a:lumMod val="75000"/>
                  </a:schemeClr>
                </a:solidFill>
                <a:latin typeface="Consolas" panose="020B0609020204030204" pitchFamily="49" charset="0"/>
              </a:rPr>
              <a:t>DetailsPrinter</a:t>
            </a:r>
            <a:r>
              <a:rPr lang="en-US" dirty="0">
                <a:solidFill>
                  <a:schemeClr val="tx2">
                    <a:lumMod val="75000"/>
                  </a:schemeClr>
                </a:solidFill>
              </a:rPr>
              <a:t> </a:t>
            </a:r>
            <a:r>
              <a:rPr lang="en-US" dirty="0"/>
              <a:t>class prints correctly any kind of employee, which is in the collection</a:t>
            </a:r>
          </a:p>
          <a:p>
            <a:pPr lvl="1"/>
            <a:r>
              <a:rPr lang="en-US" dirty="0"/>
              <a:t>Remove any “</a:t>
            </a:r>
            <a:r>
              <a:rPr lang="en-US" dirty="0">
                <a:latin typeface="Consolas" panose="020B0609020204030204" pitchFamily="49" charset="0"/>
              </a:rPr>
              <a:t>is</a:t>
            </a:r>
            <a:r>
              <a:rPr lang="en-US" dirty="0"/>
              <a:t> “ from your code</a:t>
            </a:r>
          </a:p>
          <a:p>
            <a:pPr lvl="1"/>
            <a:r>
              <a:rPr lang="en-US" dirty="0"/>
              <a:t>Be sure if you </a:t>
            </a:r>
            <a:r>
              <a:rPr lang="en-US" dirty="0">
                <a:solidFill>
                  <a:schemeClr val="tx2">
                    <a:lumMod val="75000"/>
                  </a:schemeClr>
                </a:solidFill>
              </a:rPr>
              <a:t>add new type </a:t>
            </a:r>
            <a:r>
              <a:rPr lang="en-US" dirty="0"/>
              <a:t>of employee system that it will work correctly </a:t>
            </a:r>
            <a:r>
              <a:rPr lang="en-US" dirty="0">
                <a:solidFill>
                  <a:schemeClr val="tx2">
                    <a:lumMod val="75000"/>
                  </a:schemeClr>
                </a:solidFill>
              </a:rPr>
              <a:t>without touching </a:t>
            </a:r>
            <a:r>
              <a:rPr lang="en-US" b="1" dirty="0">
                <a:solidFill>
                  <a:schemeClr val="tx2">
                    <a:lumMod val="75000"/>
                  </a:schemeClr>
                </a:solidFill>
                <a:latin typeface="Consolas" panose="020B0609020204030204" pitchFamily="49" charset="0"/>
              </a:rPr>
              <a:t>DetailsPrinter</a:t>
            </a:r>
            <a:r>
              <a:rPr lang="en-US" dirty="0">
                <a:solidFill>
                  <a:schemeClr val="tx2">
                    <a:lumMod val="75000"/>
                  </a:schemeClr>
                </a:solidFill>
              </a:rPr>
              <a:t> </a:t>
            </a:r>
            <a:endParaRPr lang="en-US" dirty="0">
              <a:solidFill>
                <a:schemeClr val="tx2">
                  <a:lumMod val="75000"/>
                </a:schemeClr>
              </a:solidFill>
              <a:latin typeface="Consolas" panose="020B0609020204030204" pitchFamily="49" charset="0"/>
            </a:endParaRPr>
          </a:p>
        </p:txBody>
      </p:sp>
      <p:sp>
        <p:nvSpPr>
          <p:cNvPr id="793602" name="Rectangle 2"/>
          <p:cNvSpPr>
            <a:spLocks noGrp="1" noChangeArrowheads="1"/>
          </p:cNvSpPr>
          <p:nvPr>
            <p:ph type="title"/>
          </p:nvPr>
        </p:nvSpPr>
        <p:spPr/>
        <p:txBody>
          <a:bodyPr/>
          <a:lstStyle/>
          <a:p>
            <a:r>
              <a:rPr lang="en-US" dirty="0"/>
              <a:t>Problem: Detail Printer </a:t>
            </a:r>
          </a:p>
        </p:txBody>
      </p:sp>
    </p:spTree>
    <p:extLst>
      <p:ext uri="{BB962C8B-B14F-4D97-AF65-F5344CB8AC3E}">
        <p14:creationId xmlns:p14="http://schemas.microsoft.com/office/powerpoint/2010/main" val="41836773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42</a:t>
            </a:fld>
            <a:endParaRPr lang="en-US" dirty="0"/>
          </a:p>
        </p:txBody>
      </p:sp>
      <p:sp>
        <p:nvSpPr>
          <p:cNvPr id="793602" name="Rectangle 2"/>
          <p:cNvSpPr>
            <a:spLocks noGrp="1" noChangeArrowheads="1"/>
          </p:cNvSpPr>
          <p:nvPr>
            <p:ph type="title"/>
          </p:nvPr>
        </p:nvSpPr>
        <p:spPr/>
        <p:txBody>
          <a:bodyPr/>
          <a:lstStyle/>
          <a:p>
            <a:r>
              <a:rPr lang="en-US" dirty="0"/>
              <a:t>Solution: Detail Printer</a:t>
            </a:r>
          </a:p>
        </p:txBody>
      </p:sp>
      <p:sp>
        <p:nvSpPr>
          <p:cNvPr id="18" name="Rectangle 17"/>
          <p:cNvSpPr>
            <a:spLocks noChangeArrowheads="1"/>
          </p:cNvSpPr>
          <p:nvPr/>
        </p:nvSpPr>
        <p:spPr bwMode="auto">
          <a:xfrm>
            <a:off x="569912" y="1143000"/>
            <a:ext cx="11049000" cy="526297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public class Employee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private string name;</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public Employee(string name)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this.name = name;</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public override string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ToString() </a:t>
            </a:r>
          </a:p>
          <a:p>
            <a:pPr fontAlgn="base"/>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    </a:t>
            </a:r>
            <a:r>
              <a:rPr lang="en-US" sz="2800" b="1" noProof="1">
                <a:solidFill>
                  <a:srgbClr val="FBEEDC"/>
                </a:solidFill>
                <a:effectLst>
                  <a:outerShdw blurRad="38100" dist="38100" dir="2700000" algn="tl">
                    <a:srgbClr val="000000">
                      <a:alpha val="43137"/>
                    </a:srgbClr>
                  </a:outerShdw>
                </a:effectLst>
                <a:latin typeface="Consolas" pitchFamily="49" charset="0"/>
              </a:rPr>
              <a:t>{</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return $"Name: {this.name}";</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a:t>
            </a:r>
          </a:p>
        </p:txBody>
      </p:sp>
    </p:spTree>
    <p:extLst>
      <p:ext uri="{BB962C8B-B14F-4D97-AF65-F5344CB8AC3E}">
        <p14:creationId xmlns:p14="http://schemas.microsoft.com/office/powerpoint/2010/main" val="289208415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43</a:t>
            </a:fld>
            <a:endParaRPr lang="en-US" dirty="0"/>
          </a:p>
        </p:txBody>
      </p:sp>
      <p:sp>
        <p:nvSpPr>
          <p:cNvPr id="793602" name="Rectangle 2"/>
          <p:cNvSpPr>
            <a:spLocks noGrp="1" noChangeArrowheads="1"/>
          </p:cNvSpPr>
          <p:nvPr>
            <p:ph type="title"/>
          </p:nvPr>
        </p:nvSpPr>
        <p:spPr/>
        <p:txBody>
          <a:bodyPr/>
          <a:lstStyle/>
          <a:p>
            <a:r>
              <a:rPr lang="en-US" dirty="0"/>
              <a:t>Solution: Detail Printer (2)</a:t>
            </a:r>
          </a:p>
        </p:txBody>
      </p:sp>
      <p:sp>
        <p:nvSpPr>
          <p:cNvPr id="18" name="Rectangle 17"/>
          <p:cNvSpPr>
            <a:spLocks noChangeArrowheads="1"/>
          </p:cNvSpPr>
          <p:nvPr/>
        </p:nvSpPr>
        <p:spPr bwMode="auto">
          <a:xfrm>
            <a:off x="355501" y="929374"/>
            <a:ext cx="11425322" cy="569386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dirty="0">
                <a:solidFill>
                  <a:srgbClr val="FBEEDC"/>
                </a:solidFill>
                <a:effectLst>
                  <a:outerShdw blurRad="38100" dist="38100" dir="2700000" algn="tl">
                    <a:srgbClr val="000000">
                      <a:alpha val="43137"/>
                    </a:srgbClr>
                  </a:outerShdw>
                </a:effectLst>
                <a:latin typeface="Consolas" pitchFamily="49" charset="0"/>
              </a:rPr>
              <a:t>public class Manager : Employee {</a:t>
            </a:r>
          </a:p>
          <a:p>
            <a:r>
              <a:rPr lang="en-US" sz="2800" b="1" dirty="0">
                <a:solidFill>
                  <a:srgbClr val="FBEEDC"/>
                </a:solidFill>
                <a:effectLst>
                  <a:outerShdw blurRad="38100" dist="38100" dir="2700000" algn="tl">
                    <a:srgbClr val="000000">
                      <a:alpha val="43137"/>
                    </a:srgbClr>
                  </a:outerShdw>
                </a:effectLst>
                <a:latin typeface="Consolas" pitchFamily="49" charset="0"/>
              </a:rPr>
              <a:t>  public Manager(string name, </a:t>
            </a:r>
          </a:p>
          <a:p>
            <a:r>
              <a:rPr lang="en-US" sz="2800" b="1" dirty="0">
                <a:solidFill>
                  <a:srgbClr val="FBEEDC"/>
                </a:solidFill>
                <a:effectLst>
                  <a:outerShdw blurRad="38100" dist="38100" dir="2700000" algn="tl">
                    <a:srgbClr val="000000">
                      <a:alpha val="43137"/>
                    </a:srgbClr>
                  </a:outerShdw>
                </a:effectLst>
                <a:latin typeface="Consolas" pitchFamily="49" charset="0"/>
              </a:rPr>
              <a:t>	</a:t>
            </a:r>
            <a:r>
              <a:rPr lang="en-US" sz="2800" b="1" noProof="1">
                <a:solidFill>
                  <a:srgbClr val="FBEEDC"/>
                </a:solidFill>
                <a:effectLst>
                  <a:outerShdw blurRad="38100" dist="38100" dir="2700000" algn="tl">
                    <a:srgbClr val="000000">
                      <a:alpha val="43137"/>
                    </a:srgbClr>
                  </a:outerShdw>
                </a:effectLst>
                <a:latin typeface="Consolas" pitchFamily="49" charset="0"/>
              </a:rPr>
              <a:t>ICollection&lt;string&gt; documents) : base(name)</a:t>
            </a:r>
          </a:p>
          <a:p>
            <a:r>
              <a:rPr lang="en-US" sz="2800" b="1" noProof="1">
                <a:solidFill>
                  <a:srgbClr val="FBEEDC"/>
                </a:solidFill>
                <a:effectLst>
                  <a:outerShdw blurRad="38100" dist="38100" dir="2700000" algn="tl">
                    <a:srgbClr val="000000">
                      <a:alpha val="43137"/>
                    </a:srgbClr>
                  </a:outerShdw>
                </a:effectLst>
                <a:latin typeface="Consolas" pitchFamily="49" charset="0"/>
              </a:rPr>
              <a:t>  {</a:t>
            </a:r>
          </a:p>
          <a:p>
            <a:r>
              <a:rPr lang="en-US" sz="2800" b="1" noProof="1">
                <a:solidFill>
                  <a:srgbClr val="FBEEDC"/>
                </a:solidFill>
                <a:effectLst>
                  <a:outerShdw blurRad="38100" dist="38100" dir="2700000" algn="tl">
                    <a:srgbClr val="000000">
                      <a:alpha val="43137"/>
                    </a:srgbClr>
                  </a:outerShdw>
                </a:effectLst>
                <a:latin typeface="Consolas" pitchFamily="49" charset="0"/>
              </a:rPr>
              <a:t>     this.Documents = new List&lt;string&gt;(documents);</a:t>
            </a:r>
          </a:p>
          <a:p>
            <a:r>
              <a:rPr lang="en-US" sz="2800" b="1" noProof="1">
                <a:solidFill>
                  <a:srgbClr val="FBEEDC"/>
                </a:solidFill>
                <a:effectLst>
                  <a:outerShdw blurRad="38100" dist="38100" dir="2700000" algn="tl">
                    <a:srgbClr val="000000">
                      <a:alpha val="43137"/>
                    </a:srgbClr>
                  </a:outerShdw>
                </a:effectLst>
                <a:latin typeface="Consolas" pitchFamily="49" charset="0"/>
              </a:rPr>
              <a:t>  }</a:t>
            </a:r>
          </a:p>
          <a:p>
            <a:r>
              <a:rPr lang="en-US" sz="2800" b="1" noProof="1">
                <a:solidFill>
                  <a:srgbClr val="FBEEDC"/>
                </a:solidFill>
                <a:effectLst>
                  <a:outerShdw blurRad="38100" dist="38100" dir="2700000" algn="tl">
                    <a:srgbClr val="000000">
                      <a:alpha val="43137"/>
                    </a:srgbClr>
                  </a:outerShdw>
                </a:effectLst>
                <a:latin typeface="Consolas" pitchFamily="49" charset="0"/>
              </a:rPr>
              <a:t>  public IReadOnlyCollection&lt;string&gt; Documents {get;set;}      </a:t>
            </a:r>
          </a:p>
          <a:p>
            <a:r>
              <a:rPr lang="en-US" sz="2800" b="1" noProof="1">
                <a:solidFill>
                  <a:srgbClr val="FBEEDC"/>
                </a:solidFill>
                <a:effectLst>
                  <a:outerShdw blurRad="38100" dist="38100" dir="2700000" algn="tl">
                    <a:srgbClr val="000000">
                      <a:alpha val="43137"/>
                    </a:srgbClr>
                  </a:outerShdw>
                </a:effectLst>
                <a:latin typeface="Consolas" pitchFamily="49" charset="0"/>
              </a:rPr>
              <a:t>  public override string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ToString() </a:t>
            </a:r>
          </a:p>
          <a:p>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  </a:t>
            </a:r>
            <a:r>
              <a:rPr lang="en-US" sz="2800" b="1" noProof="1">
                <a:solidFill>
                  <a:srgbClr val="FBEEDC"/>
                </a:solidFill>
                <a:effectLst>
                  <a:outerShdw blurRad="38100" dist="38100" dir="2700000" algn="tl">
                    <a:srgbClr val="000000">
                      <a:alpha val="43137"/>
                    </a:srgbClr>
                  </a:outerShdw>
                </a:effectLst>
                <a:latin typeface="Consolas" pitchFamily="49" charset="0"/>
              </a:rPr>
              <a:t>{</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return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base.ToString() + $"Documents: </a:t>
            </a:r>
          </a:p>
          <a:p>
            <a:pPr fontAlgn="base"/>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     {string.Join(Environment.NewLine</a:t>
            </a:r>
            <a:r>
              <a:rPr lang="en-US" sz="2800" b="1" dirty="0">
                <a:solidFill>
                  <a:schemeClr val="tx2">
                    <a:lumMod val="75000"/>
                  </a:schemeClr>
                </a:solidFill>
                <a:effectLst>
                  <a:outerShdw blurRad="38100" dist="38100" dir="2700000" algn="tl">
                    <a:srgbClr val="000000">
                      <a:alpha val="43137"/>
                    </a:srgbClr>
                  </a:outerShdw>
                </a:effectLst>
                <a:latin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this.Documents</a:t>
            </a:r>
            <a:r>
              <a:rPr lang="en-US" sz="2800" b="1" dirty="0">
                <a:solidFill>
                  <a:schemeClr val="tx2">
                    <a:lumMod val="75000"/>
                  </a:schemeClr>
                </a:solidFill>
                <a:effectLst>
                  <a:outerShdw blurRad="38100" dist="38100" dir="2700000" algn="tl">
                    <a:srgbClr val="000000">
                      <a:alpha val="43137"/>
                    </a:srgbClr>
                  </a:outerShdw>
                </a:effectLst>
                <a:latin typeface="Consolas" pitchFamily="49" charset="0"/>
              </a:rPr>
              <a:t>)}"</a:t>
            </a:r>
            <a:r>
              <a:rPr lang="en-US" sz="2800" b="1" dirty="0">
                <a:solidFill>
                  <a:srgbClr val="FBEEDC"/>
                </a:solidFill>
                <a:effectLst>
                  <a:outerShdw blurRad="38100" dist="38100" dir="2700000" algn="tl">
                    <a:srgbClr val="000000">
                      <a:alpha val="43137"/>
                    </a:srgbClr>
                  </a:outerShdw>
                </a:effectLst>
                <a:latin typeface="Consolas" pitchFamily="49" charset="0"/>
              </a:rPr>
              <a:t>;</a:t>
            </a:r>
          </a:p>
          <a:p>
            <a:pPr fontAlgn="base"/>
            <a:r>
              <a:rPr lang="en-US" sz="2800" b="1" dirty="0">
                <a:solidFill>
                  <a:srgbClr val="FBEEDC"/>
                </a:solidFill>
                <a:effectLst>
                  <a:outerShdw blurRad="38100" dist="38100" dir="2700000" algn="tl">
                    <a:srgbClr val="000000">
                      <a:alpha val="43137"/>
                    </a:srgbClr>
                  </a:outerShdw>
                </a:effectLst>
                <a:latin typeface="Consolas" pitchFamily="49" charset="0"/>
              </a:rPr>
              <a:t>  }</a:t>
            </a:r>
          </a:p>
          <a:p>
            <a:pPr fontAlgn="base"/>
            <a:r>
              <a:rPr lang="en-US" sz="2800" b="1" dirty="0">
                <a:solidFill>
                  <a:srgbClr val="FBEEDC"/>
                </a:solidFill>
                <a:effectLst>
                  <a:outerShdw blurRad="38100" dist="38100" dir="2700000" algn="tl">
                    <a:srgbClr val="000000">
                      <a:alpha val="43137"/>
                    </a:srgbClr>
                  </a:outerShdw>
                </a:effectLst>
                <a:latin typeface="Consolas" pitchFamily="49" charset="0"/>
              </a:rPr>
              <a:t>}</a:t>
            </a:r>
          </a:p>
        </p:txBody>
      </p:sp>
    </p:spTree>
    <p:extLst>
      <p:ext uri="{BB962C8B-B14F-4D97-AF65-F5344CB8AC3E}">
        <p14:creationId xmlns:p14="http://schemas.microsoft.com/office/powerpoint/2010/main" val="332596015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44</a:t>
            </a:fld>
            <a:endParaRPr lang="en-US" dirty="0"/>
          </a:p>
        </p:txBody>
      </p:sp>
      <p:sp>
        <p:nvSpPr>
          <p:cNvPr id="793602" name="Rectangle 2"/>
          <p:cNvSpPr>
            <a:spLocks noGrp="1" noChangeArrowheads="1"/>
          </p:cNvSpPr>
          <p:nvPr>
            <p:ph type="title"/>
          </p:nvPr>
        </p:nvSpPr>
        <p:spPr/>
        <p:txBody>
          <a:bodyPr/>
          <a:lstStyle/>
          <a:p>
            <a:r>
              <a:rPr lang="en-US" dirty="0"/>
              <a:t>Solution: Detail Printer (3)</a:t>
            </a:r>
          </a:p>
        </p:txBody>
      </p:sp>
      <p:sp>
        <p:nvSpPr>
          <p:cNvPr id="18" name="Rectangle 17"/>
          <p:cNvSpPr>
            <a:spLocks noChangeArrowheads="1"/>
          </p:cNvSpPr>
          <p:nvPr/>
        </p:nvSpPr>
        <p:spPr bwMode="auto">
          <a:xfrm>
            <a:off x="569912" y="1143000"/>
            <a:ext cx="11239500" cy="526297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public class DetailsPrinter {</a:t>
            </a:r>
          </a:p>
          <a:p>
            <a:r>
              <a:rPr lang="en-US" sz="2800" b="1" noProof="1">
                <a:solidFill>
                  <a:srgbClr val="FBEEDC"/>
                </a:solidFill>
                <a:effectLst>
                  <a:outerShdw blurRad="38100" dist="38100" dir="2700000" algn="tl">
                    <a:srgbClr val="000000">
                      <a:alpha val="43137"/>
                    </a:srgbClr>
                  </a:outerShdw>
                </a:effectLst>
                <a:latin typeface="Consolas" pitchFamily="49" charset="0"/>
              </a:rPr>
              <a:t>  </a:t>
            </a:r>
            <a:r>
              <a:rPr lang="en-US" sz="2800" b="1" dirty="0">
                <a:solidFill>
                  <a:srgbClr val="FBEEDC"/>
                </a:solidFill>
                <a:effectLst>
                  <a:outerShdw blurRad="38100" dist="38100" dir="2700000" algn="tl">
                    <a:srgbClr val="000000">
                      <a:alpha val="43137"/>
                    </a:srgbClr>
                  </a:outerShdw>
                </a:effectLst>
                <a:latin typeface="Consolas" pitchFamily="49" charset="0"/>
              </a:rPr>
              <a:t>private </a:t>
            </a:r>
            <a:r>
              <a:rPr lang="en-US" sz="2800" b="1" noProof="1">
                <a:solidFill>
                  <a:srgbClr val="FBEEDC"/>
                </a:solidFill>
                <a:effectLst>
                  <a:outerShdw blurRad="38100" dist="38100" dir="2700000" algn="tl">
                    <a:srgbClr val="000000">
                      <a:alpha val="43137"/>
                    </a:srgbClr>
                  </a:outerShdw>
                </a:effectLst>
                <a:latin typeface="Consolas" pitchFamily="49" charset="0"/>
              </a:rPr>
              <a:t>IList&lt;Employee&gt; employees;</a:t>
            </a:r>
          </a:p>
          <a:p>
            <a:r>
              <a:rPr lang="en-US" sz="2800" b="1" noProof="1">
                <a:solidFill>
                  <a:srgbClr val="FBEEDC"/>
                </a:solidFill>
                <a:effectLst>
                  <a:outerShdw blurRad="38100" dist="38100" dir="2700000" algn="tl">
                    <a:srgbClr val="000000">
                      <a:alpha val="43137"/>
                    </a:srgbClr>
                  </a:outerShdw>
                </a:effectLst>
                <a:latin typeface="Consolas" pitchFamily="49" charset="0"/>
              </a:rPr>
              <a:t>  public DetailsPrinter(IList&lt;Employee&gt; employees)</a:t>
            </a:r>
          </a:p>
          <a:p>
            <a:r>
              <a:rPr lang="en-US" sz="2800" b="1" noProof="1">
                <a:solidFill>
                  <a:srgbClr val="FBEEDC"/>
                </a:solidFill>
                <a:effectLst>
                  <a:outerShdw blurRad="38100" dist="38100" dir="2700000" algn="tl">
                    <a:srgbClr val="000000">
                      <a:alpha val="43137"/>
                    </a:srgbClr>
                  </a:outerShdw>
                </a:effectLst>
                <a:latin typeface="Consolas" pitchFamily="49" charset="0"/>
              </a:rPr>
              <a:t>  {</a:t>
            </a:r>
          </a:p>
          <a:p>
            <a:r>
              <a:rPr lang="en-US" sz="2800" b="1" noProof="1">
                <a:solidFill>
                  <a:srgbClr val="FBEEDC"/>
                </a:solidFill>
                <a:effectLst>
                  <a:outerShdw blurRad="38100" dist="38100" dir="2700000" algn="tl">
                    <a:srgbClr val="000000">
                      <a:alpha val="43137"/>
                    </a:srgbClr>
                  </a:outerShdw>
                </a:effectLst>
                <a:latin typeface="Consolas" pitchFamily="49" charset="0"/>
              </a:rPr>
              <a:t>     this.employees</a:t>
            </a:r>
            <a:r>
              <a:rPr lang="en-US" sz="2800" b="1" dirty="0">
                <a:solidFill>
                  <a:srgbClr val="FBEEDC"/>
                </a:solidFill>
                <a:effectLst>
                  <a:outerShdw blurRad="38100" dist="38100" dir="2700000" algn="tl">
                    <a:srgbClr val="000000">
                      <a:alpha val="43137"/>
                    </a:srgbClr>
                  </a:outerShdw>
                </a:effectLst>
                <a:latin typeface="Consolas" pitchFamily="49" charset="0"/>
              </a:rPr>
              <a:t> = employees;</a:t>
            </a:r>
          </a:p>
          <a:p>
            <a:r>
              <a:rPr lang="en-US" sz="2800" b="1" dirty="0">
                <a:solidFill>
                  <a:srgbClr val="FBEEDC"/>
                </a:solidFill>
                <a:effectLst>
                  <a:outerShdw blurRad="38100" dist="38100" dir="2700000" algn="tl">
                    <a:srgbClr val="000000">
                      <a:alpha val="43137"/>
                    </a:srgbClr>
                  </a:outerShdw>
                </a:effectLst>
                <a:latin typeface="Consolas" pitchFamily="49" charset="0"/>
              </a:rPr>
              <a:t>  }</a:t>
            </a:r>
          </a:p>
          <a:p>
            <a:r>
              <a:rPr lang="en-US" sz="2800" b="1" noProof="1">
                <a:solidFill>
                  <a:srgbClr val="FBEEDC"/>
                </a:solidFill>
                <a:effectLst>
                  <a:outerShdw blurRad="38100" dist="38100" dir="2700000" algn="tl">
                    <a:srgbClr val="000000">
                      <a:alpha val="43137"/>
                    </a:srgbClr>
                  </a:outerShdw>
                </a:effectLst>
                <a:latin typeface="Consolas" pitchFamily="49" charset="0"/>
              </a:rPr>
              <a:t>  public void PrintEmployees() </a:t>
            </a:r>
          </a:p>
          <a:p>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foreach(Employee employee in employees)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Console.WriteLine(employee);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rPr>
              <a:t>}</a:t>
            </a:r>
          </a:p>
        </p:txBody>
      </p:sp>
    </p:spTree>
    <p:extLst>
      <p:ext uri="{BB962C8B-B14F-4D97-AF65-F5344CB8AC3E}">
        <p14:creationId xmlns:p14="http://schemas.microsoft.com/office/powerpoint/2010/main" val="149138927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45</a:t>
            </a:fld>
            <a:endParaRPr lang="en-US" dirty="0"/>
          </a:p>
        </p:txBody>
      </p:sp>
      <p:sp>
        <p:nvSpPr>
          <p:cNvPr id="3" name="Content Placeholder 2"/>
          <p:cNvSpPr>
            <a:spLocks noGrp="1"/>
          </p:cNvSpPr>
          <p:nvPr>
            <p:ph idx="1"/>
          </p:nvPr>
        </p:nvSpPr>
        <p:spPr>
          <a:xfrm>
            <a:off x="190413" y="1088229"/>
            <a:ext cx="11804822" cy="5570355"/>
          </a:xfrm>
        </p:spPr>
        <p:txBody>
          <a:bodyPr/>
          <a:lstStyle/>
          <a:p>
            <a:r>
              <a:rPr lang="en-US" dirty="0">
                <a:latin typeface="+mj-lt"/>
              </a:rPr>
              <a:t>You are given some classes</a:t>
            </a: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r>
              <a:rPr lang="en-US" dirty="0">
                <a:latin typeface="+mj-lt"/>
              </a:rPr>
              <a:t>Refactor the code so that it </a:t>
            </a:r>
            <a:r>
              <a:rPr lang="en-US" b="1" dirty="0">
                <a:solidFill>
                  <a:schemeClr val="tx2">
                    <a:lumMod val="75000"/>
                  </a:schemeClr>
                </a:solidFill>
                <a:latin typeface="+mj-lt"/>
              </a:rPr>
              <a:t>conforms to ISP</a:t>
            </a:r>
          </a:p>
          <a:p>
            <a:r>
              <a:rPr lang="en-US" dirty="0">
                <a:latin typeface="+mj-lt"/>
              </a:rPr>
              <a:t>* Consider the case that you </a:t>
            </a:r>
            <a:r>
              <a:rPr lang="en-US" b="1" dirty="0">
                <a:solidFill>
                  <a:schemeClr val="tx2">
                    <a:lumMod val="75000"/>
                  </a:schemeClr>
                </a:solidFill>
                <a:latin typeface="+mj-lt"/>
              </a:rPr>
              <a:t>don't own the library</a:t>
            </a:r>
          </a:p>
        </p:txBody>
      </p:sp>
      <p:sp>
        <p:nvSpPr>
          <p:cNvPr id="4" name="Title 3"/>
          <p:cNvSpPr>
            <a:spLocks noGrp="1"/>
          </p:cNvSpPr>
          <p:nvPr>
            <p:ph type="title"/>
          </p:nvPr>
        </p:nvSpPr>
        <p:spPr/>
        <p:txBody>
          <a:bodyPr/>
          <a:lstStyle/>
          <a:p>
            <a:r>
              <a:rPr lang="en-US" dirty="0"/>
              <a:t>Problem: Recharge</a:t>
            </a:r>
          </a:p>
        </p:txBody>
      </p:sp>
      <p:grpSp>
        <p:nvGrpSpPr>
          <p:cNvPr id="26" name="Group 25"/>
          <p:cNvGrpSpPr/>
          <p:nvPr/>
        </p:nvGrpSpPr>
        <p:grpSpPr>
          <a:xfrm>
            <a:off x="1446212" y="1905000"/>
            <a:ext cx="8763000" cy="3200400"/>
            <a:chOff x="1446212" y="1905000"/>
            <a:chExt cx="8763000" cy="3200400"/>
          </a:xfrm>
        </p:grpSpPr>
        <p:sp>
          <p:nvSpPr>
            <p:cNvPr id="8" name="Rectangle: Rounded Corners 7"/>
            <p:cNvSpPr/>
            <p:nvPr/>
          </p:nvSpPr>
          <p:spPr>
            <a:xfrm>
              <a:off x="6018212" y="3048000"/>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(A) Worker</a:t>
              </a:r>
            </a:p>
          </p:txBody>
        </p:sp>
        <p:sp>
          <p:nvSpPr>
            <p:cNvPr id="9" name="Rectangle: Rounded Corners 8"/>
            <p:cNvSpPr/>
            <p:nvPr/>
          </p:nvSpPr>
          <p:spPr>
            <a:xfrm>
              <a:off x="8075612" y="4436752"/>
              <a:ext cx="21336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Robot</a:t>
              </a:r>
            </a:p>
          </p:txBody>
        </p:sp>
        <p:sp>
          <p:nvSpPr>
            <p:cNvPr id="10" name="Rectangle: Rounded Corners 9"/>
            <p:cNvSpPr/>
            <p:nvPr/>
          </p:nvSpPr>
          <p:spPr>
            <a:xfrm>
              <a:off x="5432475" y="4436753"/>
              <a:ext cx="21336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Employee</a:t>
              </a:r>
            </a:p>
          </p:txBody>
        </p:sp>
        <p:sp>
          <p:nvSpPr>
            <p:cNvPr id="11" name="Rectangle: Rounded Corners 10"/>
            <p:cNvSpPr/>
            <p:nvPr/>
          </p:nvSpPr>
          <p:spPr>
            <a:xfrm>
              <a:off x="6018212" y="1905000"/>
              <a:ext cx="3600000" cy="668647"/>
            </a:xfrm>
            <a:prstGeom prst="roundRect">
              <a:avLst>
                <a:gd name="adj" fmla="val 6965"/>
              </a:avLst>
            </a:prstGeom>
            <a:solidFill>
              <a:schemeClr val="accent1">
                <a:alpha val="30000"/>
              </a:schemeClr>
            </a:solid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 &lt;IRechargeable&gt;</a:t>
              </a:r>
            </a:p>
          </p:txBody>
        </p:sp>
        <p:sp>
          <p:nvSpPr>
            <p:cNvPr id="12" name="Rectangle: Rounded Corners 11"/>
            <p:cNvSpPr/>
            <p:nvPr/>
          </p:nvSpPr>
          <p:spPr>
            <a:xfrm>
              <a:off x="1446212" y="1905000"/>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Recharge Station</a:t>
              </a:r>
            </a:p>
          </p:txBody>
        </p:sp>
        <p:cxnSp>
          <p:nvCxnSpPr>
            <p:cNvPr id="13" name="Straight Arrow Connector 12"/>
            <p:cNvCxnSpPr>
              <a:cxnSpLocks/>
              <a:stCxn id="12" idx="3"/>
              <a:endCxn id="11" idx="1"/>
            </p:cNvCxnSpPr>
            <p:nvPr/>
          </p:nvCxnSpPr>
          <p:spPr>
            <a:xfrm>
              <a:off x="5046212" y="2239324"/>
              <a:ext cx="972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8" idx="0"/>
              <a:endCxn id="11" idx="2"/>
            </p:cNvCxnSpPr>
            <p:nvPr/>
          </p:nvCxnSpPr>
          <p:spPr>
            <a:xfrm flipV="1">
              <a:off x="7818212" y="2573647"/>
              <a:ext cx="0" cy="474353"/>
            </a:xfrm>
            <a:prstGeom prst="straightConnector1">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p:cNvCxnSpPr>
              <a:cxnSpLocks/>
              <a:stCxn id="10" idx="0"/>
              <a:endCxn id="8" idx="2"/>
            </p:cNvCxnSpPr>
            <p:nvPr/>
          </p:nvCxnSpPr>
          <p:spPr>
            <a:xfrm rot="5400000" flipH="1" flipV="1">
              <a:off x="6798690" y="3417232"/>
              <a:ext cx="720106" cy="1318937"/>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p:cNvCxnSpPr>
              <a:cxnSpLocks/>
              <a:stCxn id="9" idx="0"/>
              <a:endCxn id="8" idx="2"/>
            </p:cNvCxnSpPr>
            <p:nvPr/>
          </p:nvCxnSpPr>
          <p:spPr>
            <a:xfrm rot="16200000" flipV="1">
              <a:off x="8120260" y="3414600"/>
              <a:ext cx="720105" cy="1324200"/>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grpSp>
      <p:sp>
        <p:nvSpPr>
          <p:cNvPr id="27" name="AutoShape 6"/>
          <p:cNvSpPr>
            <a:spLocks noChangeArrowheads="1"/>
          </p:cNvSpPr>
          <p:nvPr/>
        </p:nvSpPr>
        <p:spPr bwMode="auto">
          <a:xfrm>
            <a:off x="9804349" y="1371600"/>
            <a:ext cx="2081263" cy="457200"/>
          </a:xfrm>
          <a:prstGeom prst="wedgeRoundRectCallout">
            <a:avLst>
              <a:gd name="adj1" fmla="val -56649"/>
              <a:gd name="adj2" fmla="val 5604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latin typeface="+mj-lt"/>
              </a:rPr>
              <a:t>New feature</a:t>
            </a:r>
            <a:endParaRPr lang="bg-BG" sz="2800" dirty="0">
              <a:solidFill>
                <a:schemeClr val="tx1"/>
              </a:solidFill>
              <a:latin typeface="+mj-lt"/>
            </a:endParaRPr>
          </a:p>
        </p:txBody>
      </p:sp>
      <p:sp>
        <p:nvSpPr>
          <p:cNvPr id="28" name="Rectangle: Rounded Corners 27"/>
          <p:cNvSpPr/>
          <p:nvPr/>
        </p:nvSpPr>
        <p:spPr>
          <a:xfrm>
            <a:off x="1291392" y="1749813"/>
            <a:ext cx="8475020" cy="9605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9" name="Rectangle: Rounded Corners 28"/>
          <p:cNvSpPr/>
          <p:nvPr/>
        </p:nvSpPr>
        <p:spPr>
          <a:xfrm>
            <a:off x="5113644" y="2865578"/>
            <a:ext cx="5410200" cy="2392222"/>
          </a:xfrm>
          <a:prstGeom prst="roundRect">
            <a:avLst>
              <a:gd name="adj" fmla="val 474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0" name="AutoShape 6"/>
          <p:cNvSpPr>
            <a:spLocks noChangeArrowheads="1"/>
          </p:cNvSpPr>
          <p:nvPr/>
        </p:nvSpPr>
        <p:spPr bwMode="auto">
          <a:xfrm>
            <a:off x="2539344" y="3828614"/>
            <a:ext cx="2448232" cy="466150"/>
          </a:xfrm>
          <a:prstGeom prst="wedgeRoundRectCallout">
            <a:avLst>
              <a:gd name="adj1" fmla="val 61423"/>
              <a:gd name="adj2" fmla="val -2411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latin typeface="+mj-lt"/>
              </a:rPr>
              <a:t>Current library</a:t>
            </a:r>
            <a:endParaRPr lang="bg-BG" sz="2800" dirty="0">
              <a:solidFill>
                <a:schemeClr val="tx1"/>
              </a:solidFill>
              <a:latin typeface="+mj-lt"/>
            </a:endParaRPr>
          </a:p>
        </p:txBody>
      </p:sp>
    </p:spTree>
    <p:extLst>
      <p:ext uri="{BB962C8B-B14F-4D97-AF65-F5344CB8AC3E}">
        <p14:creationId xmlns:p14="http://schemas.microsoft.com/office/powerpoint/2010/main" val="393933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46</a:t>
            </a:fld>
            <a:endParaRPr lang="en-US" dirty="0"/>
          </a:p>
        </p:txBody>
      </p:sp>
      <p:sp>
        <p:nvSpPr>
          <p:cNvPr id="4" name="Title 3"/>
          <p:cNvSpPr>
            <a:spLocks noGrp="1"/>
          </p:cNvSpPr>
          <p:nvPr>
            <p:ph type="title"/>
          </p:nvPr>
        </p:nvSpPr>
        <p:spPr/>
        <p:txBody>
          <a:bodyPr/>
          <a:lstStyle/>
          <a:p>
            <a:r>
              <a:rPr lang="en-US" dirty="0"/>
              <a:t>Solution: Rechargeable </a:t>
            </a:r>
          </a:p>
        </p:txBody>
      </p:sp>
      <p:sp>
        <p:nvSpPr>
          <p:cNvPr id="35" name="Content Placeholder 2"/>
          <p:cNvSpPr>
            <a:spLocks noGrp="1"/>
          </p:cNvSpPr>
          <p:nvPr>
            <p:ph idx="1"/>
          </p:nvPr>
        </p:nvSpPr>
        <p:spPr>
          <a:xfrm>
            <a:off x="190413" y="1151121"/>
            <a:ext cx="11804822" cy="5570355"/>
          </a:xfrm>
        </p:spPr>
        <p:txBody>
          <a:bodyPr/>
          <a:lstStyle/>
          <a:p>
            <a:r>
              <a:rPr lang="en-US" dirty="0">
                <a:latin typeface="+mj-lt"/>
              </a:rPr>
              <a:t>Multiple Inheritance (If you own the library)</a:t>
            </a:r>
          </a:p>
        </p:txBody>
      </p:sp>
      <p:grpSp>
        <p:nvGrpSpPr>
          <p:cNvPr id="19" name="Group 18"/>
          <p:cNvGrpSpPr/>
          <p:nvPr/>
        </p:nvGrpSpPr>
        <p:grpSpPr>
          <a:xfrm>
            <a:off x="455612" y="2209800"/>
            <a:ext cx="11277600" cy="3733800"/>
            <a:chOff x="455612" y="2752922"/>
            <a:chExt cx="11277600" cy="3733800"/>
          </a:xfrm>
        </p:grpSpPr>
        <p:grpSp>
          <p:nvGrpSpPr>
            <p:cNvPr id="5" name="Group 4"/>
            <p:cNvGrpSpPr/>
            <p:nvPr/>
          </p:nvGrpSpPr>
          <p:grpSpPr>
            <a:xfrm>
              <a:off x="455612" y="2752922"/>
              <a:ext cx="11277600" cy="3733800"/>
              <a:chOff x="965301" y="2219522"/>
              <a:chExt cx="11277600" cy="3733800"/>
            </a:xfrm>
          </p:grpSpPr>
          <p:sp>
            <p:nvSpPr>
              <p:cNvPr id="6" name="Rectangle: Rounded Corners 5"/>
              <p:cNvSpPr/>
              <p:nvPr/>
            </p:nvSpPr>
            <p:spPr>
              <a:xfrm>
                <a:off x="6948212" y="3532075"/>
                <a:ext cx="288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(A) Worker</a:t>
                </a:r>
              </a:p>
            </p:txBody>
          </p:sp>
          <p:sp>
            <p:nvSpPr>
              <p:cNvPr id="7" name="Rectangle: Rounded Corners 6"/>
              <p:cNvSpPr/>
              <p:nvPr/>
            </p:nvSpPr>
            <p:spPr>
              <a:xfrm>
                <a:off x="6070701" y="5284675"/>
                <a:ext cx="21336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Robot</a:t>
                </a:r>
              </a:p>
            </p:txBody>
          </p:sp>
          <p:sp>
            <p:nvSpPr>
              <p:cNvPr id="8" name="Rectangle: Rounded Corners 7"/>
              <p:cNvSpPr/>
              <p:nvPr/>
            </p:nvSpPr>
            <p:spPr>
              <a:xfrm>
                <a:off x="8600234" y="5284675"/>
                <a:ext cx="21336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Employee</a:t>
                </a:r>
              </a:p>
            </p:txBody>
          </p:sp>
          <p:sp>
            <p:nvSpPr>
              <p:cNvPr id="9" name="Rectangle: Rounded Corners 8"/>
              <p:cNvSpPr/>
              <p:nvPr/>
            </p:nvSpPr>
            <p:spPr>
              <a:xfrm>
                <a:off x="4344269" y="2219522"/>
                <a:ext cx="2880000" cy="668647"/>
              </a:xfrm>
              <a:prstGeom prst="roundRect">
                <a:avLst>
                  <a:gd name="adj" fmla="val 6965"/>
                </a:avLst>
              </a:prstGeom>
              <a:solidFill>
                <a:schemeClr val="accent1">
                  <a:alpha val="30000"/>
                </a:schemeClr>
              </a:solid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 &lt;IRechargeable&gt;</a:t>
                </a:r>
              </a:p>
            </p:txBody>
          </p:sp>
          <p:sp>
            <p:nvSpPr>
              <p:cNvPr id="10" name="Rectangle: Rounded Corners 9"/>
              <p:cNvSpPr/>
              <p:nvPr/>
            </p:nvSpPr>
            <p:spPr>
              <a:xfrm>
                <a:off x="965301" y="2219522"/>
                <a:ext cx="288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Recharge Station</a:t>
                </a:r>
              </a:p>
            </p:txBody>
          </p:sp>
          <p:cxnSp>
            <p:nvCxnSpPr>
              <p:cNvPr id="11" name="Straight Arrow Connector 10"/>
              <p:cNvCxnSpPr>
                <a:cxnSpLocks/>
                <a:stCxn id="10" idx="3"/>
                <a:endCxn id="9" idx="1"/>
              </p:cNvCxnSpPr>
              <p:nvPr/>
            </p:nvCxnSpPr>
            <p:spPr>
              <a:xfrm>
                <a:off x="3845301" y="2553846"/>
                <a:ext cx="49896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p:cNvCxnSpPr>
                <a:cxnSpLocks/>
                <a:stCxn id="7" idx="0"/>
                <a:endCxn id="6" idx="2"/>
              </p:cNvCxnSpPr>
              <p:nvPr/>
            </p:nvCxnSpPr>
            <p:spPr>
              <a:xfrm rot="5400000" flipH="1" flipV="1">
                <a:off x="7220880" y="4117344"/>
                <a:ext cx="1083953" cy="1250711"/>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p:cNvSpPr/>
              <p:nvPr/>
            </p:nvSpPr>
            <p:spPr>
              <a:xfrm>
                <a:off x="9362901" y="2219522"/>
                <a:ext cx="2880000" cy="668647"/>
              </a:xfrm>
              <a:prstGeom prst="roundRect">
                <a:avLst>
                  <a:gd name="adj" fmla="val 6965"/>
                </a:avLst>
              </a:prstGeom>
              <a:solidFill>
                <a:schemeClr val="accent1">
                  <a:alpha val="30000"/>
                </a:schemeClr>
              </a:solid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 &lt;ISleeper&gt;</a:t>
                </a:r>
              </a:p>
            </p:txBody>
          </p:sp>
        </p:grpSp>
        <p:cxnSp>
          <p:nvCxnSpPr>
            <p:cNvPr id="26" name="Connector: Elbow 25"/>
            <p:cNvCxnSpPr>
              <a:cxnSpLocks/>
              <a:stCxn id="7" idx="0"/>
              <a:endCxn id="9" idx="2"/>
            </p:cNvCxnSpPr>
            <p:nvPr/>
          </p:nvCxnSpPr>
          <p:spPr>
            <a:xfrm rot="16200000" flipV="1">
              <a:off x="4752943" y="3943206"/>
              <a:ext cx="2396506" cy="1353232"/>
            </a:xfrm>
            <a:prstGeom prst="bentConnector3">
              <a:avLst>
                <a:gd name="adj1" fmla="val 21992"/>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p:cNvCxnSpPr>
              <a:cxnSpLocks/>
              <a:stCxn id="8" idx="0"/>
              <a:endCxn id="6" idx="2"/>
            </p:cNvCxnSpPr>
            <p:nvPr/>
          </p:nvCxnSpPr>
          <p:spPr>
            <a:xfrm rot="16200000" flipV="1">
              <a:off x="7975958" y="4636688"/>
              <a:ext cx="1083953" cy="1278822"/>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grpSp>
      <p:cxnSp>
        <p:nvCxnSpPr>
          <p:cNvPr id="20" name="Connector: Elbow 19"/>
          <p:cNvCxnSpPr>
            <a:cxnSpLocks/>
            <a:stCxn id="8" idx="0"/>
            <a:endCxn id="18" idx="2"/>
          </p:cNvCxnSpPr>
          <p:nvPr/>
        </p:nvCxnSpPr>
        <p:spPr>
          <a:xfrm rot="5400000" flipH="1" flipV="1">
            <a:off x="8527025" y="3508767"/>
            <a:ext cx="2396506" cy="1135867"/>
          </a:xfrm>
          <a:prstGeom prst="bentConnector3">
            <a:avLst>
              <a:gd name="adj1" fmla="val 22398"/>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891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ontent Placeholder 2"/>
          <p:cNvSpPr>
            <a:spLocks noGrp="1"/>
          </p:cNvSpPr>
          <p:nvPr>
            <p:ph idx="1"/>
          </p:nvPr>
        </p:nvSpPr>
        <p:spPr>
          <a:xfrm>
            <a:off x="190413" y="1151121"/>
            <a:ext cx="11804822" cy="5570355"/>
          </a:xfrm>
        </p:spPr>
        <p:txBody>
          <a:bodyPr/>
          <a:lstStyle/>
          <a:p>
            <a:r>
              <a:rPr lang="en-US" dirty="0">
                <a:latin typeface="+mj-lt"/>
              </a:rPr>
              <a:t>Adapter Pattern (If you don't own the library)</a:t>
            </a:r>
          </a:p>
        </p:txBody>
      </p:sp>
      <p:sp>
        <p:nvSpPr>
          <p:cNvPr id="2" name="Slide Number Placeholder 1"/>
          <p:cNvSpPr>
            <a:spLocks noGrp="1"/>
          </p:cNvSpPr>
          <p:nvPr>
            <p:ph type="sldNum" sz="quarter" idx="4"/>
          </p:nvPr>
        </p:nvSpPr>
        <p:spPr/>
        <p:txBody>
          <a:bodyPr/>
          <a:lstStyle/>
          <a:p>
            <a:fld id="{C014DD1E-5D91-48A3-AD6D-45FBA980D106}" type="slidenum">
              <a:rPr lang="en-US" smtClean="0"/>
              <a:pPr/>
              <a:t>47</a:t>
            </a:fld>
            <a:endParaRPr lang="en-US" dirty="0"/>
          </a:p>
        </p:txBody>
      </p:sp>
      <p:sp>
        <p:nvSpPr>
          <p:cNvPr id="4" name="Title 3"/>
          <p:cNvSpPr>
            <a:spLocks noGrp="1"/>
          </p:cNvSpPr>
          <p:nvPr>
            <p:ph type="title"/>
          </p:nvPr>
        </p:nvSpPr>
        <p:spPr/>
        <p:txBody>
          <a:bodyPr/>
          <a:lstStyle/>
          <a:p>
            <a:r>
              <a:rPr lang="en-US" dirty="0"/>
              <a:t>Solution: Rechargeable (2) </a:t>
            </a:r>
          </a:p>
        </p:txBody>
      </p:sp>
      <p:cxnSp>
        <p:nvCxnSpPr>
          <p:cNvPr id="25" name="Straight Arrow Connector 24"/>
          <p:cNvCxnSpPr>
            <a:cxnSpLocks/>
            <a:stCxn id="19" idx="0"/>
            <a:endCxn id="9" idx="2"/>
          </p:cNvCxnSpPr>
          <p:nvPr/>
        </p:nvCxnSpPr>
        <p:spPr>
          <a:xfrm flipH="1" flipV="1">
            <a:off x="5183980" y="2812079"/>
            <a:ext cx="32737" cy="2234272"/>
          </a:xfrm>
          <a:prstGeom prst="straightConnector1">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455612" y="2143432"/>
            <a:ext cx="11406137" cy="3571568"/>
            <a:chOff x="455612" y="2143432"/>
            <a:chExt cx="11406137" cy="3571568"/>
          </a:xfrm>
        </p:grpSpPr>
        <p:grpSp>
          <p:nvGrpSpPr>
            <p:cNvPr id="5" name="Group 4"/>
            <p:cNvGrpSpPr/>
            <p:nvPr/>
          </p:nvGrpSpPr>
          <p:grpSpPr>
            <a:xfrm>
              <a:off x="455612" y="2143432"/>
              <a:ext cx="10339338" cy="3571566"/>
              <a:chOff x="1460612" y="1981200"/>
              <a:chExt cx="10339338" cy="3571566"/>
            </a:xfrm>
          </p:grpSpPr>
          <p:sp>
            <p:nvSpPr>
              <p:cNvPr id="9" name="Rectangle: Rounded Corners 8"/>
              <p:cNvSpPr/>
              <p:nvPr/>
            </p:nvSpPr>
            <p:spPr>
              <a:xfrm>
                <a:off x="4748980" y="1981200"/>
                <a:ext cx="2880000" cy="668647"/>
              </a:xfrm>
              <a:prstGeom prst="roundRect">
                <a:avLst>
                  <a:gd name="adj" fmla="val 6965"/>
                </a:avLst>
              </a:prstGeom>
              <a:solidFill>
                <a:schemeClr val="accent1">
                  <a:alpha val="30000"/>
                </a:schemeClr>
              </a:solid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 &lt;IRechargeable&gt;</a:t>
                </a:r>
              </a:p>
            </p:txBody>
          </p:sp>
          <p:sp>
            <p:nvSpPr>
              <p:cNvPr id="10" name="Rectangle: Rounded Corners 9"/>
              <p:cNvSpPr/>
              <p:nvPr/>
            </p:nvSpPr>
            <p:spPr>
              <a:xfrm>
                <a:off x="1460612" y="1981200"/>
                <a:ext cx="288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Recharge Station</a:t>
                </a:r>
              </a:p>
            </p:txBody>
          </p:sp>
          <p:cxnSp>
            <p:nvCxnSpPr>
              <p:cNvPr id="11" name="Straight Arrow Connector 10"/>
              <p:cNvCxnSpPr>
                <a:cxnSpLocks/>
                <a:stCxn id="10" idx="3"/>
                <a:endCxn id="9" idx="1"/>
              </p:cNvCxnSpPr>
              <p:nvPr/>
            </p:nvCxnSpPr>
            <p:spPr>
              <a:xfrm>
                <a:off x="4340612" y="2315524"/>
                <a:ext cx="40836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p:cNvCxnSpPr>
                <a:cxnSpLocks/>
                <a:stCxn id="23" idx="0"/>
                <a:endCxn id="22" idx="2"/>
              </p:cNvCxnSpPr>
              <p:nvPr/>
            </p:nvCxnSpPr>
            <p:spPr>
              <a:xfrm rot="16200000" flipV="1">
                <a:off x="10777797" y="3861968"/>
                <a:ext cx="720105" cy="1324200"/>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p:cNvCxnSpPr>
                <a:cxnSpLocks/>
                <a:stCxn id="24" idx="0"/>
                <a:endCxn id="22" idx="2"/>
              </p:cNvCxnSpPr>
              <p:nvPr/>
            </p:nvCxnSpPr>
            <p:spPr>
              <a:xfrm rot="5400000" flipH="1" flipV="1">
                <a:off x="9456227" y="3864600"/>
                <a:ext cx="720106" cy="1318937"/>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p:cNvSpPr/>
              <p:nvPr/>
            </p:nvSpPr>
            <p:spPr>
              <a:xfrm>
                <a:off x="4818520" y="4884119"/>
                <a:ext cx="2806394"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RobotAdapter</a:t>
                </a:r>
              </a:p>
            </p:txBody>
          </p:sp>
        </p:grpSp>
        <p:sp>
          <p:nvSpPr>
            <p:cNvPr id="22" name="Rectangle: Rounded Corners 21"/>
            <p:cNvSpPr/>
            <p:nvPr/>
          </p:nvSpPr>
          <p:spPr>
            <a:xfrm>
              <a:off x="7670749" y="3657600"/>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(A) Worker</a:t>
              </a:r>
            </a:p>
          </p:txBody>
        </p:sp>
        <p:sp>
          <p:nvSpPr>
            <p:cNvPr id="23" name="Rectangle: Rounded Corners 22"/>
            <p:cNvSpPr/>
            <p:nvPr/>
          </p:nvSpPr>
          <p:spPr>
            <a:xfrm>
              <a:off x="9728149" y="5046352"/>
              <a:ext cx="21336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Employee</a:t>
              </a:r>
            </a:p>
          </p:txBody>
        </p:sp>
        <p:sp>
          <p:nvSpPr>
            <p:cNvPr id="24" name="Rectangle: Rounded Corners 23"/>
            <p:cNvSpPr/>
            <p:nvPr/>
          </p:nvSpPr>
          <p:spPr>
            <a:xfrm>
              <a:off x="7085012" y="5046353"/>
              <a:ext cx="21336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Robot</a:t>
              </a:r>
            </a:p>
          </p:txBody>
        </p:sp>
      </p:grpSp>
      <p:cxnSp>
        <p:nvCxnSpPr>
          <p:cNvPr id="30" name="Straight Arrow Connector 29"/>
          <p:cNvCxnSpPr>
            <a:cxnSpLocks/>
            <a:stCxn id="19" idx="3"/>
            <a:endCxn id="24" idx="1"/>
          </p:cNvCxnSpPr>
          <p:nvPr/>
        </p:nvCxnSpPr>
        <p:spPr>
          <a:xfrm>
            <a:off x="6619914" y="5380675"/>
            <a:ext cx="465098"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p:cNvSpPr/>
          <p:nvPr/>
        </p:nvSpPr>
        <p:spPr>
          <a:xfrm>
            <a:off x="6932611" y="3490189"/>
            <a:ext cx="5064765" cy="2392222"/>
          </a:xfrm>
          <a:prstGeom prst="roundRect">
            <a:avLst>
              <a:gd name="adj" fmla="val 474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Tree>
    <p:extLst>
      <p:ext uri="{BB962C8B-B14F-4D97-AF65-F5344CB8AC3E}">
        <p14:creationId xmlns:p14="http://schemas.microsoft.com/office/powerpoint/2010/main" val="101445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48</a:t>
            </a:fld>
            <a:endParaRPr lang="en-US" dirty="0"/>
          </a:p>
        </p:txBody>
      </p:sp>
      <p:sp>
        <p:nvSpPr>
          <p:cNvPr id="3" name="Content Placeholder 2"/>
          <p:cNvSpPr>
            <a:spLocks noGrp="1"/>
          </p:cNvSpPr>
          <p:nvPr>
            <p:ph idx="1"/>
          </p:nvPr>
        </p:nvSpPr>
        <p:spPr>
          <a:xfrm>
            <a:off x="190413" y="1088229"/>
            <a:ext cx="11804822" cy="5570355"/>
          </a:xfrm>
        </p:spPr>
        <p:txBody>
          <a:bodyPr/>
          <a:lstStyle/>
          <a:p>
            <a:r>
              <a:rPr lang="en-US" dirty="0">
                <a:latin typeface="+mj-lt"/>
              </a:rPr>
              <a:t>You are given some classes</a:t>
            </a: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r>
              <a:rPr lang="en-US" dirty="0">
                <a:latin typeface="+mj-lt"/>
              </a:rPr>
              <a:t>Refactor the code so that it </a:t>
            </a:r>
            <a:r>
              <a:rPr lang="en-US" b="1" dirty="0">
                <a:solidFill>
                  <a:schemeClr val="tx2">
                    <a:lumMod val="75000"/>
                  </a:schemeClr>
                </a:solidFill>
                <a:latin typeface="+mj-lt"/>
              </a:rPr>
              <a:t>conforms to ISP</a:t>
            </a:r>
          </a:p>
        </p:txBody>
      </p:sp>
      <p:sp>
        <p:nvSpPr>
          <p:cNvPr id="4" name="Title 3"/>
          <p:cNvSpPr>
            <a:spLocks noGrp="1"/>
          </p:cNvSpPr>
          <p:nvPr>
            <p:ph type="title"/>
          </p:nvPr>
        </p:nvSpPr>
        <p:spPr/>
        <p:txBody>
          <a:bodyPr/>
          <a:lstStyle/>
          <a:p>
            <a:r>
              <a:rPr lang="en-US" dirty="0"/>
              <a:t>Problem: Security Door</a:t>
            </a:r>
          </a:p>
        </p:txBody>
      </p:sp>
      <p:grpSp>
        <p:nvGrpSpPr>
          <p:cNvPr id="26" name="Group 25"/>
          <p:cNvGrpSpPr/>
          <p:nvPr/>
        </p:nvGrpSpPr>
        <p:grpSpPr>
          <a:xfrm>
            <a:off x="1979612" y="1805298"/>
            <a:ext cx="8305800" cy="4062102"/>
            <a:chOff x="-135388" y="1755276"/>
            <a:chExt cx="8305800" cy="4062102"/>
          </a:xfrm>
        </p:grpSpPr>
        <p:sp>
          <p:nvSpPr>
            <p:cNvPr id="8" name="Rectangle: Rounded Corners 7"/>
            <p:cNvSpPr/>
            <p:nvPr/>
          </p:nvSpPr>
          <p:spPr>
            <a:xfrm>
              <a:off x="4570412" y="3080720"/>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PinCodeCheck</a:t>
              </a:r>
            </a:p>
          </p:txBody>
        </p:sp>
        <p:sp>
          <p:nvSpPr>
            <p:cNvPr id="10" name="Rectangle: Rounded Corners 9"/>
            <p:cNvSpPr/>
            <p:nvPr/>
          </p:nvSpPr>
          <p:spPr>
            <a:xfrm>
              <a:off x="1732412" y="4462931"/>
              <a:ext cx="4551600" cy="1354447"/>
            </a:xfrm>
            <a:prstGeom prst="roundRect">
              <a:avLst>
                <a:gd name="adj" fmla="val 6965"/>
              </a:avLst>
            </a:prstGeom>
            <a:solidFill>
              <a:schemeClr val="accent1">
                <a:alpha val="30000"/>
              </a:schemeClr>
            </a:solid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&lt;I</a:t>
              </a:r>
              <a:r>
                <a:rPr lang="en-GB" sz="2800" noProof="1"/>
                <a:t>SecurityUI&gt;</a:t>
              </a:r>
            </a:p>
            <a:p>
              <a:pPr algn="ctr"/>
              <a:r>
                <a:rPr lang="en-GB" sz="2800" noProof="1"/>
                <a:t>+RequestKeyCard():string</a:t>
              </a:r>
            </a:p>
            <a:p>
              <a:pPr algn="ctr"/>
              <a:r>
                <a:rPr lang="en-GB" sz="2800" noProof="1"/>
                <a:t>+RequestPinCode():int</a:t>
              </a:r>
            </a:p>
          </p:txBody>
        </p:sp>
        <p:sp>
          <p:nvSpPr>
            <p:cNvPr id="11" name="Rectangle: Rounded Corners 10"/>
            <p:cNvSpPr/>
            <p:nvPr/>
          </p:nvSpPr>
          <p:spPr>
            <a:xfrm>
              <a:off x="-135388" y="3080721"/>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 KeyCardCheck</a:t>
              </a:r>
            </a:p>
          </p:txBody>
        </p:sp>
        <p:sp>
          <p:nvSpPr>
            <p:cNvPr id="12" name="Rectangle: Rounded Corners 11"/>
            <p:cNvSpPr/>
            <p:nvPr/>
          </p:nvSpPr>
          <p:spPr>
            <a:xfrm>
              <a:off x="2208212" y="1755276"/>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(A) SecurityCheck</a:t>
              </a:r>
            </a:p>
          </p:txBody>
        </p:sp>
      </p:grpSp>
      <p:cxnSp>
        <p:nvCxnSpPr>
          <p:cNvPr id="21" name="Connector: Elbow 20"/>
          <p:cNvCxnSpPr>
            <a:stCxn id="11" idx="0"/>
            <a:endCxn id="12" idx="2"/>
          </p:cNvCxnSpPr>
          <p:nvPr/>
        </p:nvCxnSpPr>
        <p:spPr>
          <a:xfrm rot="5400000" flipH="1" flipV="1">
            <a:off x="4623013" y="1630544"/>
            <a:ext cx="656798" cy="234360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p:cNvCxnSpPr>
            <a:cxnSpLocks/>
            <a:stCxn id="8" idx="0"/>
            <a:endCxn id="12" idx="2"/>
          </p:cNvCxnSpPr>
          <p:nvPr/>
        </p:nvCxnSpPr>
        <p:spPr>
          <a:xfrm rot="16200000" flipV="1">
            <a:off x="6975914" y="1621244"/>
            <a:ext cx="656797" cy="23622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cxnSpLocks/>
            <a:stCxn id="11" idx="2"/>
            <a:endCxn id="10" idx="0"/>
          </p:cNvCxnSpPr>
          <p:nvPr/>
        </p:nvCxnSpPr>
        <p:spPr>
          <a:xfrm rot="16200000" flipH="1">
            <a:off x="4594631" y="2984371"/>
            <a:ext cx="713563" cy="2343600"/>
          </a:xfrm>
          <a:prstGeom prst="bentConnector3">
            <a:avLst>
              <a:gd name="adj1" fmla="val 50000"/>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p:cNvCxnSpPr>
            <a:cxnSpLocks/>
            <a:stCxn id="8" idx="2"/>
            <a:endCxn id="10" idx="0"/>
          </p:cNvCxnSpPr>
          <p:nvPr/>
        </p:nvCxnSpPr>
        <p:spPr>
          <a:xfrm rot="5400000">
            <a:off x="6947530" y="2975071"/>
            <a:ext cx="713564" cy="2362200"/>
          </a:xfrm>
          <a:prstGeom prst="bentConnector3">
            <a:avLst>
              <a:gd name="adj1" fmla="val 50000"/>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15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49</a:t>
            </a:fld>
            <a:endParaRPr lang="en-US" dirty="0"/>
          </a:p>
        </p:txBody>
      </p:sp>
      <p:sp>
        <p:nvSpPr>
          <p:cNvPr id="4" name="Title 3"/>
          <p:cNvSpPr>
            <a:spLocks noGrp="1"/>
          </p:cNvSpPr>
          <p:nvPr>
            <p:ph type="title"/>
          </p:nvPr>
        </p:nvSpPr>
        <p:spPr/>
        <p:txBody>
          <a:bodyPr/>
          <a:lstStyle/>
          <a:p>
            <a:r>
              <a:rPr lang="en-US" dirty="0"/>
              <a:t>Solution: Security Door</a:t>
            </a:r>
          </a:p>
        </p:txBody>
      </p:sp>
      <p:grpSp>
        <p:nvGrpSpPr>
          <p:cNvPr id="47" name="Group 46"/>
          <p:cNvGrpSpPr/>
          <p:nvPr/>
        </p:nvGrpSpPr>
        <p:grpSpPr>
          <a:xfrm>
            <a:off x="1522412" y="1200381"/>
            <a:ext cx="9296400" cy="5048019"/>
            <a:chOff x="1522412" y="1200381"/>
            <a:chExt cx="9296400" cy="5048019"/>
          </a:xfrm>
        </p:grpSpPr>
        <p:grpSp>
          <p:nvGrpSpPr>
            <p:cNvPr id="26" name="Group 25"/>
            <p:cNvGrpSpPr/>
            <p:nvPr/>
          </p:nvGrpSpPr>
          <p:grpSpPr>
            <a:xfrm>
              <a:off x="1522412" y="1200381"/>
              <a:ext cx="9296400" cy="5048019"/>
              <a:chOff x="-592588" y="1016778"/>
              <a:chExt cx="9296400" cy="5048019"/>
            </a:xfrm>
          </p:grpSpPr>
          <p:sp>
            <p:nvSpPr>
              <p:cNvPr id="8" name="Rectangle: Rounded Corners 7"/>
              <p:cNvSpPr/>
              <p:nvPr/>
            </p:nvSpPr>
            <p:spPr>
              <a:xfrm>
                <a:off x="4646612" y="2342222"/>
                <a:ext cx="40572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PinCodeCheck</a:t>
                </a:r>
              </a:p>
            </p:txBody>
          </p:sp>
          <p:sp>
            <p:nvSpPr>
              <p:cNvPr id="10" name="Rectangle: Rounded Corners 9"/>
              <p:cNvSpPr/>
              <p:nvPr/>
            </p:nvSpPr>
            <p:spPr>
              <a:xfrm>
                <a:off x="1732412" y="5434713"/>
                <a:ext cx="4551600" cy="630084"/>
              </a:xfrm>
              <a:prstGeom prst="roundRect">
                <a:avLst>
                  <a:gd name="adj" fmla="val 6965"/>
                </a:avLst>
              </a:prstGeom>
              <a:solidFill>
                <a:schemeClr val="accent1">
                  <a:alpha val="30000"/>
                </a:schemeClr>
              </a:solid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&lt;I</a:t>
                </a:r>
                <a:r>
                  <a:rPr lang="en-GB" sz="2800" noProof="1"/>
                  <a:t>SecurityUI</a:t>
                </a:r>
                <a:r>
                  <a:rPr lang="en-GB" sz="2800" dirty="0"/>
                  <a:t>&gt;</a:t>
                </a:r>
              </a:p>
            </p:txBody>
          </p:sp>
          <p:sp>
            <p:nvSpPr>
              <p:cNvPr id="11" name="Rectangle: Rounded Corners 10"/>
              <p:cNvSpPr/>
              <p:nvPr/>
            </p:nvSpPr>
            <p:spPr>
              <a:xfrm>
                <a:off x="-592588" y="2342223"/>
                <a:ext cx="402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 KeyCardCheck</a:t>
                </a:r>
              </a:p>
            </p:txBody>
          </p:sp>
          <p:sp>
            <p:nvSpPr>
              <p:cNvPr id="12" name="Rectangle: Rounded Corners 11"/>
              <p:cNvSpPr/>
              <p:nvPr/>
            </p:nvSpPr>
            <p:spPr>
              <a:xfrm>
                <a:off x="2208212" y="1016778"/>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(A) SecurityCheck</a:t>
                </a:r>
              </a:p>
            </p:txBody>
          </p:sp>
          <p:sp>
            <p:nvSpPr>
              <p:cNvPr id="20" name="Rectangle: Rounded Corners 19"/>
              <p:cNvSpPr/>
              <p:nvPr/>
            </p:nvSpPr>
            <p:spPr>
              <a:xfrm>
                <a:off x="4646612" y="3509966"/>
                <a:ext cx="4038600" cy="1030830"/>
              </a:xfrm>
              <a:prstGeom prst="roundRect">
                <a:avLst>
                  <a:gd name="adj" fmla="val 6965"/>
                </a:avLst>
              </a:prstGeom>
              <a:solidFill>
                <a:schemeClr val="accent1">
                  <a:alpha val="30000"/>
                </a:schemeClr>
              </a:solid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&lt;I</a:t>
                </a:r>
                <a:r>
                  <a:rPr lang="en-GB" sz="2800" noProof="1"/>
                  <a:t>PinCodeUI&gt;</a:t>
                </a:r>
              </a:p>
              <a:p>
                <a:pPr algn="ctr"/>
                <a:r>
                  <a:rPr lang="en-GB" sz="2800" noProof="1"/>
                  <a:t>++RequestPinCode():int</a:t>
                </a:r>
              </a:p>
            </p:txBody>
          </p:sp>
          <p:sp>
            <p:nvSpPr>
              <p:cNvPr id="22" name="Rectangle: Rounded Corners 21"/>
              <p:cNvSpPr/>
              <p:nvPr/>
            </p:nvSpPr>
            <p:spPr>
              <a:xfrm>
                <a:off x="-592588" y="3509967"/>
                <a:ext cx="4038600" cy="1030830"/>
              </a:xfrm>
              <a:prstGeom prst="roundRect">
                <a:avLst>
                  <a:gd name="adj" fmla="val 6965"/>
                </a:avLst>
              </a:prstGeom>
              <a:solidFill>
                <a:schemeClr val="accent1">
                  <a:alpha val="30000"/>
                </a:schemeClr>
              </a:solid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&lt;I</a:t>
                </a:r>
                <a:r>
                  <a:rPr lang="en-GB" sz="2800" noProof="1"/>
                  <a:t>KeyCardUI&gt;</a:t>
                </a:r>
              </a:p>
              <a:p>
                <a:pPr algn="ctr"/>
                <a:r>
                  <a:rPr lang="en-GB" sz="2800" noProof="1"/>
                  <a:t>+RequestKeyCard():</a:t>
                </a:r>
                <a:r>
                  <a:rPr lang="en-GB" sz="2800" dirty="0"/>
                  <a:t>string</a:t>
                </a:r>
              </a:p>
            </p:txBody>
          </p:sp>
        </p:grpSp>
        <p:cxnSp>
          <p:nvCxnSpPr>
            <p:cNvPr id="21" name="Connector: Elbow 20"/>
            <p:cNvCxnSpPr>
              <a:cxnSpLocks/>
              <a:stCxn id="11" idx="0"/>
              <a:endCxn id="12" idx="2"/>
            </p:cNvCxnSpPr>
            <p:nvPr/>
          </p:nvCxnSpPr>
          <p:spPr>
            <a:xfrm rot="5400000" flipH="1" flipV="1">
              <a:off x="4499413" y="902027"/>
              <a:ext cx="656798" cy="259080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p:cNvCxnSpPr>
              <a:cxnSpLocks/>
              <a:stCxn id="8" idx="0"/>
              <a:endCxn id="12" idx="2"/>
            </p:cNvCxnSpPr>
            <p:nvPr/>
          </p:nvCxnSpPr>
          <p:spPr>
            <a:xfrm rot="16200000" flipV="1">
              <a:off x="7128314" y="863927"/>
              <a:ext cx="656797" cy="26670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cxnSpLocks/>
              <a:stCxn id="22" idx="2"/>
              <a:endCxn id="10" idx="0"/>
            </p:cNvCxnSpPr>
            <p:nvPr/>
          </p:nvCxnSpPr>
          <p:spPr>
            <a:xfrm rot="16200000" flipH="1">
              <a:off x="4385504" y="3880608"/>
              <a:ext cx="893916" cy="2581500"/>
            </a:xfrm>
            <a:prstGeom prst="bentConnector3">
              <a:avLst>
                <a:gd name="adj1" fmla="val 50000"/>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p:cNvCxnSpPr>
              <a:cxnSpLocks/>
              <a:stCxn id="20" idx="2"/>
              <a:endCxn id="10" idx="0"/>
            </p:cNvCxnSpPr>
            <p:nvPr/>
          </p:nvCxnSpPr>
          <p:spPr>
            <a:xfrm rot="5400000">
              <a:off x="7005104" y="3842507"/>
              <a:ext cx="893917" cy="2657700"/>
            </a:xfrm>
            <a:prstGeom prst="bentConnector3">
              <a:avLst>
                <a:gd name="adj1" fmla="val 50000"/>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11" idx="2"/>
              <a:endCxn id="22" idx="0"/>
            </p:cNvCxnSpPr>
            <p:nvPr/>
          </p:nvCxnSpPr>
          <p:spPr>
            <a:xfrm>
              <a:off x="3532412" y="3194473"/>
              <a:ext cx="9300" cy="499097"/>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2"/>
              <a:endCxn id="20" idx="0"/>
            </p:cNvCxnSpPr>
            <p:nvPr/>
          </p:nvCxnSpPr>
          <p:spPr>
            <a:xfrm flipH="1">
              <a:off x="8780912" y="3194472"/>
              <a:ext cx="9300" cy="499097"/>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2252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81A05B-65E8-46B5-9E5D-7A50B118B878}"/>
              </a:ext>
            </a:extLst>
          </p:cNvPr>
          <p:cNvSpPr>
            <a:spLocks noGrp="1"/>
          </p:cNvSpPr>
          <p:nvPr>
            <p:ph type="sldNum" sz="quarter" idx="4"/>
          </p:nvPr>
        </p:nvSpPr>
        <p:spPr/>
        <p:txBody>
          <a:bodyPr/>
          <a:lstStyle/>
          <a:p>
            <a:fld id="{C014DD1E-5D91-48A3-AD6D-45FBA980D106}" type="slidenum">
              <a:rPr lang="en-US" smtClean="0"/>
              <a:pPr/>
              <a:t>5</a:t>
            </a:fld>
            <a:endParaRPr lang="en-US" dirty="0"/>
          </a:p>
        </p:txBody>
      </p:sp>
      <p:sp>
        <p:nvSpPr>
          <p:cNvPr id="3" name="Content Placeholder 2">
            <a:extLst>
              <a:ext uri="{FF2B5EF4-FFF2-40B4-BE49-F238E27FC236}">
                <a16:creationId xmlns:a16="http://schemas.microsoft.com/office/drawing/2014/main" id="{A3E8D667-97E7-4235-B32B-710D9EDDAD30}"/>
              </a:ext>
            </a:extLst>
          </p:cNvPr>
          <p:cNvSpPr>
            <a:spLocks noGrp="1"/>
          </p:cNvSpPr>
          <p:nvPr>
            <p:ph idx="1"/>
          </p:nvPr>
        </p:nvSpPr>
        <p:spPr/>
        <p:txBody>
          <a:bodyPr/>
          <a:lstStyle/>
          <a:p>
            <a:endParaRPr lang="en-US" dirty="0"/>
          </a:p>
        </p:txBody>
      </p:sp>
      <p:sp>
        <p:nvSpPr>
          <p:cNvPr id="4" name="Title 3">
            <a:extLst>
              <a:ext uri="{FF2B5EF4-FFF2-40B4-BE49-F238E27FC236}">
                <a16:creationId xmlns:a16="http://schemas.microsoft.com/office/drawing/2014/main" id="{166AC0B7-C32E-48C1-9C12-D88F586044E5}"/>
              </a:ext>
            </a:extLst>
          </p:cNvPr>
          <p:cNvSpPr>
            <a:spLocks noGrp="1"/>
          </p:cNvSpPr>
          <p:nvPr>
            <p:ph type="title"/>
          </p:nvPr>
        </p:nvSpPr>
        <p:spPr/>
        <p:txBody>
          <a:bodyPr/>
          <a:lstStyle/>
          <a:p>
            <a:r>
              <a:rPr lang="en-US" dirty="0"/>
              <a:t>SOLID Principles</a:t>
            </a:r>
          </a:p>
        </p:txBody>
      </p:sp>
      <p:sp>
        <p:nvSpPr>
          <p:cNvPr id="5" name="Text Box 16">
            <a:extLst>
              <a:ext uri="{FF2B5EF4-FFF2-40B4-BE49-F238E27FC236}">
                <a16:creationId xmlns:a16="http://schemas.microsoft.com/office/drawing/2014/main" id="{C2FDC005-454C-4BEA-ACEE-16505888207A}"/>
              </a:ext>
            </a:extLst>
          </p:cNvPr>
          <p:cNvSpPr txBox="1">
            <a:spLocks noChangeArrowheads="1"/>
          </p:cNvSpPr>
          <p:nvPr/>
        </p:nvSpPr>
        <p:spPr bwMode="auto">
          <a:xfrm>
            <a:off x="5091505" y="1476909"/>
            <a:ext cx="1231507" cy="609600"/>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noProof="1">
                <a:effectLst>
                  <a:outerShdw blurRad="38100" dist="38100" dir="2700000" algn="tl">
                    <a:srgbClr val="000000">
                      <a:alpha val="43137"/>
                    </a:srgbClr>
                  </a:outerShdw>
                </a:effectLst>
                <a:latin typeface="Consolas" pitchFamily="49" charset="0"/>
              </a:rPr>
              <a:t>SRP</a:t>
            </a:r>
          </a:p>
        </p:txBody>
      </p:sp>
      <p:sp>
        <p:nvSpPr>
          <p:cNvPr id="6" name="Text Box 16">
            <a:extLst>
              <a:ext uri="{FF2B5EF4-FFF2-40B4-BE49-F238E27FC236}">
                <a16:creationId xmlns:a16="http://schemas.microsoft.com/office/drawing/2014/main" id="{D0065D4C-0DC9-4783-B0F2-64C97F8C3252}"/>
              </a:ext>
            </a:extLst>
          </p:cNvPr>
          <p:cNvSpPr txBox="1">
            <a:spLocks noChangeArrowheads="1"/>
          </p:cNvSpPr>
          <p:nvPr/>
        </p:nvSpPr>
        <p:spPr bwMode="auto">
          <a:xfrm>
            <a:off x="2626738" y="3040675"/>
            <a:ext cx="1231507" cy="609600"/>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noProof="1">
                <a:effectLst>
                  <a:outerShdw blurRad="38100" dist="38100" dir="2700000" algn="tl">
                    <a:srgbClr val="000000">
                      <a:alpha val="43137"/>
                    </a:srgbClr>
                  </a:outerShdw>
                </a:effectLst>
                <a:latin typeface="Consolas" pitchFamily="49" charset="0"/>
              </a:rPr>
              <a:t>OCP</a:t>
            </a:r>
          </a:p>
        </p:txBody>
      </p:sp>
      <p:sp>
        <p:nvSpPr>
          <p:cNvPr id="7" name="Text Box 16">
            <a:extLst>
              <a:ext uri="{FF2B5EF4-FFF2-40B4-BE49-F238E27FC236}">
                <a16:creationId xmlns:a16="http://schemas.microsoft.com/office/drawing/2014/main" id="{C18D751A-7963-469F-825F-177349F52AF0}"/>
              </a:ext>
            </a:extLst>
          </p:cNvPr>
          <p:cNvSpPr txBox="1">
            <a:spLocks noChangeArrowheads="1"/>
          </p:cNvSpPr>
          <p:nvPr/>
        </p:nvSpPr>
        <p:spPr bwMode="auto">
          <a:xfrm>
            <a:off x="7554519" y="3040675"/>
            <a:ext cx="1231507" cy="609600"/>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noProof="1">
                <a:effectLst>
                  <a:outerShdw blurRad="38100" dist="38100" dir="2700000" algn="tl">
                    <a:srgbClr val="000000">
                      <a:alpha val="43137"/>
                    </a:srgbClr>
                  </a:outerShdw>
                </a:effectLst>
                <a:latin typeface="Consolas" pitchFamily="49" charset="0"/>
              </a:rPr>
              <a:t>ISP</a:t>
            </a:r>
          </a:p>
        </p:txBody>
      </p:sp>
      <p:sp>
        <p:nvSpPr>
          <p:cNvPr id="8" name="Text Box 16">
            <a:extLst>
              <a:ext uri="{FF2B5EF4-FFF2-40B4-BE49-F238E27FC236}">
                <a16:creationId xmlns:a16="http://schemas.microsoft.com/office/drawing/2014/main" id="{9CCED894-E93D-4A75-911E-5EDC78E94F6F}"/>
              </a:ext>
            </a:extLst>
          </p:cNvPr>
          <p:cNvSpPr txBox="1">
            <a:spLocks noChangeArrowheads="1"/>
          </p:cNvSpPr>
          <p:nvPr/>
        </p:nvSpPr>
        <p:spPr bwMode="auto">
          <a:xfrm>
            <a:off x="6323012" y="5197475"/>
            <a:ext cx="1231507" cy="609600"/>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noProof="1">
                <a:effectLst>
                  <a:outerShdw blurRad="38100" dist="38100" dir="2700000" algn="tl">
                    <a:srgbClr val="000000">
                      <a:alpha val="43137"/>
                    </a:srgbClr>
                  </a:outerShdw>
                </a:effectLst>
                <a:latin typeface="Consolas" pitchFamily="49" charset="0"/>
              </a:rPr>
              <a:t>DIP</a:t>
            </a:r>
          </a:p>
        </p:txBody>
      </p:sp>
      <p:sp>
        <p:nvSpPr>
          <p:cNvPr id="9" name="Text Box 16">
            <a:extLst>
              <a:ext uri="{FF2B5EF4-FFF2-40B4-BE49-F238E27FC236}">
                <a16:creationId xmlns:a16="http://schemas.microsoft.com/office/drawing/2014/main" id="{7FD170D3-E304-4D5B-AAD4-5F839E714EBF}"/>
              </a:ext>
            </a:extLst>
          </p:cNvPr>
          <p:cNvSpPr txBox="1">
            <a:spLocks noChangeArrowheads="1"/>
          </p:cNvSpPr>
          <p:nvPr/>
        </p:nvSpPr>
        <p:spPr bwMode="auto">
          <a:xfrm>
            <a:off x="3858245" y="5214040"/>
            <a:ext cx="1231507" cy="609600"/>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b="1" noProof="1">
                <a:effectLst>
                  <a:outerShdw blurRad="38100" dist="38100" dir="2700000" algn="tl">
                    <a:srgbClr val="000000">
                      <a:alpha val="43137"/>
                    </a:srgbClr>
                  </a:outerShdw>
                </a:effectLst>
                <a:latin typeface="Consolas" pitchFamily="49" charset="0"/>
              </a:rPr>
              <a:t>LSP</a:t>
            </a:r>
          </a:p>
        </p:txBody>
      </p:sp>
      <p:cxnSp>
        <p:nvCxnSpPr>
          <p:cNvPr id="11" name="Straight Arrow Connector 10">
            <a:extLst>
              <a:ext uri="{FF2B5EF4-FFF2-40B4-BE49-F238E27FC236}">
                <a16:creationId xmlns:a16="http://schemas.microsoft.com/office/drawing/2014/main" id="{8DD5AA67-833F-4DBB-8D7E-7A4013D3C77B}"/>
              </a:ext>
            </a:extLst>
          </p:cNvPr>
          <p:cNvCxnSpPr>
            <a:cxnSpLocks/>
          </p:cNvCxnSpPr>
          <p:nvPr/>
        </p:nvCxnSpPr>
        <p:spPr>
          <a:xfrm flipV="1">
            <a:off x="4025599" y="3209694"/>
            <a:ext cx="3311502" cy="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324ADB-C121-4DFE-97AE-AF4FBC81A473}"/>
              </a:ext>
            </a:extLst>
          </p:cNvPr>
          <p:cNvCxnSpPr>
            <a:cxnSpLocks/>
          </p:cNvCxnSpPr>
          <p:nvPr/>
        </p:nvCxnSpPr>
        <p:spPr>
          <a:xfrm flipV="1">
            <a:off x="4872668" y="2303049"/>
            <a:ext cx="708437" cy="2759693"/>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579BA95-CE92-4CEF-BD12-E99FCB11FEE7}"/>
              </a:ext>
            </a:extLst>
          </p:cNvPr>
          <p:cNvCxnSpPr>
            <a:cxnSpLocks/>
          </p:cNvCxnSpPr>
          <p:nvPr/>
        </p:nvCxnSpPr>
        <p:spPr>
          <a:xfrm flipH="1" flipV="1">
            <a:off x="5886794" y="2307962"/>
            <a:ext cx="708644" cy="275478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4419D8D-F95C-4B7F-96D0-3A9B28ECD920}"/>
              </a:ext>
            </a:extLst>
          </p:cNvPr>
          <p:cNvCxnSpPr>
            <a:cxnSpLocks/>
          </p:cNvCxnSpPr>
          <p:nvPr/>
        </p:nvCxnSpPr>
        <p:spPr>
          <a:xfrm flipH="1" flipV="1">
            <a:off x="4058085" y="3509148"/>
            <a:ext cx="2231664" cy="1589344"/>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1FE16FB-4171-4404-BC32-E346D9819AA5}"/>
              </a:ext>
            </a:extLst>
          </p:cNvPr>
          <p:cNvCxnSpPr>
            <a:cxnSpLocks/>
          </p:cNvCxnSpPr>
          <p:nvPr/>
        </p:nvCxnSpPr>
        <p:spPr>
          <a:xfrm flipV="1">
            <a:off x="6756308" y="3764429"/>
            <a:ext cx="793160" cy="1298313"/>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ABF293A-739A-47AC-8866-0AA3007B9E70}"/>
              </a:ext>
            </a:extLst>
          </p:cNvPr>
          <p:cNvCxnSpPr>
            <a:cxnSpLocks/>
          </p:cNvCxnSpPr>
          <p:nvPr/>
        </p:nvCxnSpPr>
        <p:spPr>
          <a:xfrm flipH="1" flipV="1">
            <a:off x="3760981" y="3761992"/>
            <a:ext cx="841456" cy="13007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3BAE4A7-46E0-43F6-81C5-5A49A68DA777}"/>
              </a:ext>
            </a:extLst>
          </p:cNvPr>
          <p:cNvCxnSpPr>
            <a:cxnSpLocks/>
          </p:cNvCxnSpPr>
          <p:nvPr/>
        </p:nvCxnSpPr>
        <p:spPr>
          <a:xfrm flipV="1">
            <a:off x="5224817" y="3491176"/>
            <a:ext cx="2129864" cy="162137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0EF4674-9227-4B90-8A08-C72E6870ABD3}"/>
              </a:ext>
            </a:extLst>
          </p:cNvPr>
          <p:cNvCxnSpPr>
            <a:cxnSpLocks/>
          </p:cNvCxnSpPr>
          <p:nvPr/>
        </p:nvCxnSpPr>
        <p:spPr>
          <a:xfrm flipV="1">
            <a:off x="3858245" y="2176530"/>
            <a:ext cx="1119368" cy="642872"/>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33FAE13-83CC-4372-B3A4-02D07201359E}"/>
              </a:ext>
            </a:extLst>
          </p:cNvPr>
          <p:cNvCxnSpPr>
            <a:cxnSpLocks/>
          </p:cNvCxnSpPr>
          <p:nvPr/>
        </p:nvCxnSpPr>
        <p:spPr>
          <a:xfrm>
            <a:off x="6444771" y="2189029"/>
            <a:ext cx="1078911" cy="668394"/>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3FB7D5B-607D-4846-8C84-BD511DC01A4D}"/>
              </a:ext>
            </a:extLst>
          </p:cNvPr>
          <p:cNvCxnSpPr>
            <a:cxnSpLocks/>
          </p:cNvCxnSpPr>
          <p:nvPr/>
        </p:nvCxnSpPr>
        <p:spPr>
          <a:xfrm>
            <a:off x="5224817" y="5334000"/>
            <a:ext cx="976269"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52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7436CD-B442-4F38-AEAD-F89977098B18}"/>
              </a:ext>
            </a:extLst>
          </p:cNvPr>
          <p:cNvSpPr>
            <a:spLocks noGrp="1"/>
          </p:cNvSpPr>
          <p:nvPr>
            <p:ph type="sldNum" sz="quarter" idx="4"/>
          </p:nvPr>
        </p:nvSpPr>
        <p:spPr/>
        <p:txBody>
          <a:bodyPr/>
          <a:lstStyle/>
          <a:p>
            <a:fld id="{C014DD1E-5D91-48A3-AD6D-45FBA980D106}" type="slidenum">
              <a:rPr lang="en-US" smtClean="0"/>
              <a:pPr/>
              <a:t>50</a:t>
            </a:fld>
            <a:endParaRPr lang="en-US" dirty="0"/>
          </a:p>
        </p:txBody>
      </p:sp>
      <p:sp>
        <p:nvSpPr>
          <p:cNvPr id="3" name="Content Placeholder 2">
            <a:extLst>
              <a:ext uri="{FF2B5EF4-FFF2-40B4-BE49-F238E27FC236}">
                <a16:creationId xmlns:a16="http://schemas.microsoft.com/office/drawing/2014/main" id="{8B1848F9-A69D-43E4-BF88-3C33AD9B24A7}"/>
              </a:ext>
            </a:extLst>
          </p:cNvPr>
          <p:cNvSpPr>
            <a:spLocks noGrp="1"/>
          </p:cNvSpPr>
          <p:nvPr>
            <p:ph idx="1"/>
          </p:nvPr>
        </p:nvSpPr>
        <p:spPr/>
        <p:txBody>
          <a:bodyPr/>
          <a:lstStyle/>
          <a:p>
            <a:r>
              <a:rPr lang="en-US" dirty="0"/>
              <a:t>Clean code</a:t>
            </a:r>
          </a:p>
          <a:p>
            <a:endParaRPr lang="en-US" dirty="0"/>
          </a:p>
          <a:p>
            <a:r>
              <a:rPr lang="en-US" dirty="0"/>
              <a:t>Code Complete</a:t>
            </a:r>
          </a:p>
          <a:p>
            <a:endParaRPr lang="bg-BG" dirty="0"/>
          </a:p>
          <a:p>
            <a:endParaRPr lang="en-US" dirty="0"/>
          </a:p>
          <a:p>
            <a:r>
              <a:rPr lang="en-US" dirty="0"/>
              <a:t>Agile Principles, Patterns and Practices in C#</a:t>
            </a:r>
          </a:p>
        </p:txBody>
      </p:sp>
      <p:sp>
        <p:nvSpPr>
          <p:cNvPr id="4" name="Title 3">
            <a:extLst>
              <a:ext uri="{FF2B5EF4-FFF2-40B4-BE49-F238E27FC236}">
                <a16:creationId xmlns:a16="http://schemas.microsoft.com/office/drawing/2014/main" id="{A7838019-14B6-4422-8F8D-1C3E9423A70F}"/>
              </a:ext>
            </a:extLst>
          </p:cNvPr>
          <p:cNvSpPr>
            <a:spLocks noGrp="1"/>
          </p:cNvSpPr>
          <p:nvPr>
            <p:ph type="title"/>
          </p:nvPr>
        </p:nvSpPr>
        <p:spPr/>
        <p:txBody>
          <a:bodyPr>
            <a:normAutofit/>
          </a:bodyPr>
          <a:lstStyle/>
          <a:p>
            <a:r>
              <a:rPr lang="en-US" dirty="0"/>
              <a:t>Useful Books</a:t>
            </a:r>
          </a:p>
        </p:txBody>
      </p:sp>
      <p:pic>
        <p:nvPicPr>
          <p:cNvPr id="6" name="Picture 5">
            <a:hlinkClick r:id="rId2"/>
            <a:extLst>
              <a:ext uri="{FF2B5EF4-FFF2-40B4-BE49-F238E27FC236}">
                <a16:creationId xmlns:a16="http://schemas.microsoft.com/office/drawing/2014/main" id="{FCA96DE2-B652-4F59-B64C-91B74404B3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4812" y="4833371"/>
            <a:ext cx="1314191" cy="1753426"/>
          </a:xfrm>
          <a:prstGeom prst="rect">
            <a:avLst/>
          </a:prstGeom>
        </p:spPr>
      </p:pic>
      <p:pic>
        <p:nvPicPr>
          <p:cNvPr id="8" name="Picture 7">
            <a:hlinkClick r:id="rId4"/>
            <a:extLst>
              <a:ext uri="{FF2B5EF4-FFF2-40B4-BE49-F238E27FC236}">
                <a16:creationId xmlns:a16="http://schemas.microsoft.com/office/drawing/2014/main" id="{A89C2FB7-89A4-4818-A529-6B2D40E547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7212" y="1151118"/>
            <a:ext cx="1314190" cy="1696500"/>
          </a:xfrm>
          <a:prstGeom prst="rect">
            <a:avLst/>
          </a:prstGeom>
        </p:spPr>
      </p:pic>
      <p:pic>
        <p:nvPicPr>
          <p:cNvPr id="10" name="Picture 9" descr="A close up of a computer&#10;&#10;Description generated with high confidence">
            <a:hlinkClick r:id="rId6"/>
            <a:extLst>
              <a:ext uri="{FF2B5EF4-FFF2-40B4-BE49-F238E27FC236}">
                <a16:creationId xmlns:a16="http://schemas.microsoft.com/office/drawing/2014/main" id="{7B182FA0-0F56-44B7-A17C-C9D31EC516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2212" y="2902679"/>
            <a:ext cx="1309444" cy="1595141"/>
          </a:xfrm>
          <a:prstGeom prst="rect">
            <a:avLst/>
          </a:prstGeom>
        </p:spPr>
      </p:pic>
    </p:spTree>
    <p:extLst>
      <p:ext uri="{BB962C8B-B14F-4D97-AF65-F5344CB8AC3E}">
        <p14:creationId xmlns:p14="http://schemas.microsoft.com/office/powerpoint/2010/main" val="1561913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51</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a:lnSpc>
                <a:spcPct val="100000"/>
              </a:lnSpc>
            </a:pPr>
            <a:r>
              <a:rPr lang="en-US" sz="3200" dirty="0"/>
              <a:t>SRP - Violations</a:t>
            </a:r>
            <a:endParaRPr lang="en-US" sz="3000" dirty="0"/>
          </a:p>
          <a:p>
            <a:pPr>
              <a:lnSpc>
                <a:spcPct val="100000"/>
              </a:lnSpc>
            </a:pPr>
            <a:r>
              <a:rPr lang="en-US" sz="3000" dirty="0"/>
              <a:t>OCP - Violations</a:t>
            </a:r>
          </a:p>
          <a:p>
            <a:pPr>
              <a:lnSpc>
                <a:spcPct val="100000"/>
              </a:lnSpc>
            </a:pPr>
            <a:r>
              <a:rPr lang="en-US" sz="3000" dirty="0"/>
              <a:t>LSP - Violations</a:t>
            </a:r>
          </a:p>
          <a:p>
            <a:pPr>
              <a:lnSpc>
                <a:spcPct val="100000"/>
              </a:lnSpc>
            </a:pPr>
            <a:r>
              <a:rPr lang="en-US" sz="3000" dirty="0"/>
              <a:t>ISP - Violations</a:t>
            </a:r>
            <a:endParaRPr lang="en-US" sz="3200" dirty="0"/>
          </a:p>
        </p:txBody>
      </p:sp>
      <p:sp>
        <p:nvSpPr>
          <p:cNvPr id="4" name="Title 3"/>
          <p:cNvSpPr>
            <a:spLocks noGrp="1"/>
          </p:cNvSpPr>
          <p:nvPr>
            <p:ph type="title"/>
          </p:nvPr>
        </p:nvSpPr>
        <p:spPr/>
        <p:txBody>
          <a:bodyPr>
            <a:normAutofit/>
          </a:bodyPr>
          <a:lstStyle/>
          <a:p>
            <a:r>
              <a:rPr lang="en-US" dirty="0"/>
              <a:t>Summary</a:t>
            </a:r>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484" y="1377952"/>
            <a:ext cx="3791856" cy="28130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top sign&#10;&#10;Description generated with high confidence">
            <a:extLst>
              <a:ext uri="{FF2B5EF4-FFF2-40B4-BE49-F238E27FC236}">
                <a16:creationId xmlns:a16="http://schemas.microsoft.com/office/drawing/2014/main" id="{FC5F92FE-DD7C-4F45-8B79-52C2C7E5C0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3956" y="2133280"/>
            <a:ext cx="3453635" cy="3453635"/>
          </a:xfrm>
          <a:prstGeom prst="rect">
            <a:avLst/>
          </a:prstGeom>
        </p:spPr>
      </p:pic>
    </p:spTree>
    <p:extLst>
      <p:ext uri="{BB962C8B-B14F-4D97-AF65-F5344CB8AC3E}">
        <p14:creationId xmlns:p14="http://schemas.microsoft.com/office/powerpoint/2010/main" val="208719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a:t>SOLID</a:t>
            </a:r>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a:t>
            </a:r>
            <a:endParaRPr lang="en-US" dirty="0"/>
          </a:p>
        </p:txBody>
      </p:sp>
      <p:pic>
        <p:nvPicPr>
          <p:cNvPr id="13" name="Picture 12">
            <a:hlinkClick r:id="rId4"/>
          </p:cNvPr>
          <p:cNvPicPr>
            <a:picLocks noChangeAspect="1"/>
          </p:cNvPicPr>
          <p:nvPr/>
        </p:nvPicPr>
        <p:blipFill rotWithShape="1">
          <a:blip r:embed="rId5"/>
          <a:srcRect l="-16203" r="-16203"/>
          <a:stretch/>
        </p:blipFill>
        <p:spPr>
          <a:xfrm>
            <a:off x="303212" y="1246226"/>
            <a:ext cx="2763622" cy="957764"/>
          </a:xfrm>
          <a:prstGeom prst="roundRect">
            <a:avLst>
              <a:gd name="adj" fmla="val 3159"/>
            </a:avLst>
          </a:prstGeom>
          <a:solidFill>
            <a:schemeClr val="tx1"/>
          </a:solidFill>
        </p:spPr>
      </p:pic>
      <p:pic>
        <p:nvPicPr>
          <p:cNvPr id="14" name="Picture 13">
            <a:hlinkClick r:id="rId6"/>
          </p:cNvPr>
          <p:cNvPicPr>
            <a:picLocks noChangeAspect="1"/>
          </p:cNvPicPr>
          <p:nvPr/>
        </p:nvPicPr>
        <p:blipFill rotWithShape="1">
          <a:blip r:embed="rId7"/>
          <a:srcRect l="-5908" r="-5908"/>
          <a:stretch/>
        </p:blipFill>
        <p:spPr>
          <a:xfrm>
            <a:off x="3787285" y="1254944"/>
            <a:ext cx="2763621" cy="949046"/>
          </a:xfrm>
          <a:prstGeom prst="roundRect">
            <a:avLst>
              <a:gd name="adj" fmla="val 3159"/>
            </a:avLst>
          </a:prstGeom>
          <a:solidFill>
            <a:schemeClr val="tx1"/>
          </a:solidFill>
        </p:spPr>
      </p:pic>
      <p:pic>
        <p:nvPicPr>
          <p:cNvPr id="16" name="Picture 15">
            <a:hlinkClick r:id="rId8"/>
          </p:cNvPr>
          <p:cNvPicPr>
            <a:picLocks noChangeAspect="1"/>
          </p:cNvPicPr>
          <p:nvPr/>
        </p:nvPicPr>
        <p:blipFill rotWithShape="1">
          <a:blip r:embed="rId9"/>
          <a:srcRect l="-25003" r="-25003"/>
          <a:stretch/>
        </p:blipFill>
        <p:spPr>
          <a:xfrm>
            <a:off x="7271357" y="4002018"/>
            <a:ext cx="4614255" cy="949046"/>
          </a:xfrm>
          <a:prstGeom prst="roundRect">
            <a:avLst>
              <a:gd name="adj" fmla="val 2953"/>
            </a:avLst>
          </a:prstGeom>
          <a:solidFill>
            <a:schemeClr val="tx1"/>
          </a:solidFill>
        </p:spPr>
      </p:pic>
      <p:pic>
        <p:nvPicPr>
          <p:cNvPr id="17" name="Picture 16">
            <a:hlinkClick r:id="rId10"/>
          </p:cNvPr>
          <p:cNvPicPr>
            <a:picLocks noChangeAspect="1"/>
          </p:cNvPicPr>
          <p:nvPr/>
        </p:nvPicPr>
        <p:blipFill rotWithShape="1">
          <a:blip r:embed="rId11"/>
          <a:srcRect l="-705" r="-705"/>
          <a:stretch/>
        </p:blipFill>
        <p:spPr>
          <a:xfrm>
            <a:off x="7271357" y="5375554"/>
            <a:ext cx="4614255" cy="949046"/>
          </a:xfrm>
          <a:prstGeom prst="roundRect">
            <a:avLst>
              <a:gd name="adj" fmla="val 3159"/>
            </a:avLst>
          </a:prstGeom>
          <a:solidFill>
            <a:schemeClr val="tx1"/>
          </a:solidFill>
        </p:spPr>
      </p:pic>
      <p:pic>
        <p:nvPicPr>
          <p:cNvPr id="18" name="Picture 17">
            <a:hlinkClick r:id="rId12"/>
          </p:cNvPr>
          <p:cNvPicPr>
            <a:picLocks noChangeAspect="1"/>
          </p:cNvPicPr>
          <p:nvPr/>
        </p:nvPicPr>
        <p:blipFill rotWithShape="1">
          <a:blip r:embed="rId13"/>
          <a:srcRect t="-66530" b="-59505"/>
          <a:stretch/>
        </p:blipFill>
        <p:spPr>
          <a:xfrm>
            <a:off x="7271357" y="2619763"/>
            <a:ext cx="4614255" cy="957764"/>
          </a:xfrm>
          <a:prstGeom prst="roundRect">
            <a:avLst>
              <a:gd name="adj" fmla="val 3159"/>
            </a:avLst>
          </a:prstGeom>
          <a:solidFill>
            <a:schemeClr val="tx1"/>
          </a:solidFill>
        </p:spPr>
      </p:pic>
      <p:pic>
        <p:nvPicPr>
          <p:cNvPr id="20" name="Picture 19">
            <a:hlinkClick r:id="rId14"/>
          </p:cNvPr>
          <p:cNvPicPr>
            <a:picLocks noChangeAspect="1"/>
          </p:cNvPicPr>
          <p:nvPr/>
        </p:nvPicPr>
        <p:blipFill rotWithShape="1">
          <a:blip r:embed="rId15"/>
          <a:srcRect l="-14709" r="-14709"/>
          <a:stretch/>
        </p:blipFill>
        <p:spPr>
          <a:xfrm>
            <a:off x="303212" y="5375554"/>
            <a:ext cx="2763622" cy="949046"/>
          </a:xfrm>
          <a:prstGeom prst="roundRect">
            <a:avLst>
              <a:gd name="adj" fmla="val 3159"/>
            </a:avLst>
          </a:prstGeom>
          <a:solidFill>
            <a:schemeClr val="tx1"/>
          </a:solidFill>
        </p:spPr>
      </p:pic>
      <p:pic>
        <p:nvPicPr>
          <p:cNvPr id="21" name="Picture 20">
            <a:hlinkClick r:id="rId16"/>
          </p:cNvPr>
          <p:cNvPicPr>
            <a:picLocks noChangeAspect="1"/>
          </p:cNvPicPr>
          <p:nvPr/>
        </p:nvPicPr>
        <p:blipFill>
          <a:blip r:embed="rId17"/>
          <a:stretch>
            <a:fillRect/>
          </a:stretch>
        </p:blipFill>
        <p:spPr>
          <a:xfrm>
            <a:off x="3787284" y="5375554"/>
            <a:ext cx="2763622" cy="949046"/>
          </a:xfrm>
          <a:prstGeom prst="roundRect">
            <a:avLst>
              <a:gd name="adj" fmla="val 3159"/>
            </a:avLst>
          </a:prstGeom>
        </p:spPr>
      </p:pic>
      <p:pic>
        <p:nvPicPr>
          <p:cNvPr id="24" name="Picture 23">
            <a:hlinkClick r:id="rId18"/>
          </p:cNvPr>
          <p:cNvPicPr>
            <a:picLocks noChangeAspect="1"/>
          </p:cNvPicPr>
          <p:nvPr/>
        </p:nvPicPr>
        <p:blipFill rotWithShape="1">
          <a:blip r:embed="rId19"/>
          <a:srcRect l="-9951" r="-9951"/>
          <a:stretch/>
        </p:blipFill>
        <p:spPr>
          <a:xfrm>
            <a:off x="7271357" y="1246226"/>
            <a:ext cx="4614254" cy="949046"/>
          </a:xfrm>
          <a:prstGeom prst="roundRect">
            <a:avLst>
              <a:gd name="adj" fmla="val 3159"/>
            </a:avLst>
          </a:prstGeom>
          <a:solidFill>
            <a:schemeClr val="tx1"/>
          </a:solidFill>
        </p:spPr>
      </p:pic>
    </p:spTree>
    <p:extLst>
      <p:ext uri="{BB962C8B-B14F-4D97-AF65-F5344CB8AC3E}">
        <p14:creationId xmlns:p14="http://schemas.microsoft.com/office/powerpoint/2010/main" val="3538928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53</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1859" y="3810000"/>
            <a:ext cx="4642333" cy="1624244"/>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7658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Trainings @ Software University</a:t>
            </a:r>
            <a:r>
              <a:rPr lang="bg-BG" dirty="0"/>
              <a:t> (</a:t>
            </a:r>
            <a:r>
              <a:rPr lang="en-US" dirty="0"/>
              <a:t>SoftUni)</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 High-Quality Education, Profession and Job for Software Developers</a:t>
            </a:r>
          </a:p>
          <a:p>
            <a:pPr lvl="1">
              <a:lnSpc>
                <a:spcPct val="100000"/>
              </a:lnSpc>
            </a:pPr>
            <a:r>
              <a:rPr lang="en-US" sz="2900" noProof="1">
                <a:hlinkClick r:id="rId3"/>
              </a:rPr>
              <a:t>softuni.bg</a:t>
            </a:r>
            <a:r>
              <a:rPr lang="en-US" sz="2900" noProof="1"/>
              <a:t> </a:t>
            </a:r>
          </a:p>
          <a:p>
            <a:pPr>
              <a:lnSpc>
                <a:spcPct val="100000"/>
              </a:lnSpc>
            </a:pPr>
            <a:r>
              <a:rPr lang="en-US" sz="3200" dirty="0"/>
              <a:t>Software University Foundation</a:t>
            </a:r>
            <a:endParaRPr lang="bg-BG" sz="3200" dirty="0"/>
          </a:p>
          <a:p>
            <a:pPr lvl="1">
              <a:lnSpc>
                <a:spcPct val="100000"/>
              </a:lnSpc>
            </a:pPr>
            <a:r>
              <a:rPr lang="en-US" sz="3000" noProof="1">
                <a:hlinkClick r:id="rId4"/>
              </a:rPr>
              <a:t>softuni.org</a:t>
            </a:r>
            <a:endParaRPr lang="en-US" sz="3000" noProof="1"/>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a:t>
            </a:r>
            <a:endParaRPr lang="bg-BG" noProof="1"/>
          </a:p>
          <a:p>
            <a:pPr marL="609494" lvl="2" indent="-304747">
              <a:lnSpc>
                <a:spcPct val="100000"/>
              </a:lnSpc>
              <a:buClr>
                <a:srgbClr val="F2B254"/>
              </a:buClr>
              <a:buSzPct val="100000"/>
              <a:tabLst>
                <a:tab pos="282575" algn="l"/>
              </a:tabLst>
            </a:pPr>
            <a:r>
              <a:rPr lang="en-US" dirty="0">
                <a:hlinkClick r:id="rId6"/>
              </a:rPr>
              <a:t>forum.softuni.bg</a:t>
            </a:r>
            <a:endParaRPr lang="en-US" noProof="1"/>
          </a:p>
        </p:txBody>
      </p:sp>
      <p:pic>
        <p:nvPicPr>
          <p:cNvPr id="9" name="Picture 8" descr="http://softuni.bg" title="Software University">
            <a:hlinkClick r:id="rId3" tooltip="Software University (SoftUni)"/>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26400" y="914400"/>
            <a:ext cx="1701050" cy="1570200"/>
          </a:xfrm>
          <a:prstGeom prst="roundRect">
            <a:avLst>
              <a:gd name="adj" fmla="val 785"/>
            </a:avLst>
          </a:prstGeom>
          <a:ln w="12700">
            <a:solidFill>
              <a:srgbClr val="00B0F0">
                <a:alpha val="50196"/>
              </a:srgbClr>
            </a:solidFill>
          </a:ln>
        </p:spPr>
      </p:pic>
      <p:pic>
        <p:nvPicPr>
          <p:cNvPr id="10" name="Picture 9" descr="http://softuni.org" title="Software University Foundation">
            <a:hlinkClick r:id="rId4" tooltip="Software University Foundation"/>
          </p:cNvPr>
          <p:cNvPicPr>
            <a:picLocks noChangeAspect="1"/>
          </p:cNvPicPr>
          <p:nvPr/>
        </p:nvPicPr>
        <p:blipFill rotWithShape="1">
          <a:blip r:embed="rId8" cstate="print">
            <a:extLst>
              <a:ext uri="{28A0092B-C50C-407E-A947-70E740481C1C}">
                <a14:useLocalDpi xmlns:a14="http://schemas.microsoft.com/office/drawing/2010/main"/>
              </a:ext>
            </a:extLst>
          </a:blip>
          <a:srcRect l="-5359" t="-15226" r="-5359" b="-15226"/>
          <a:stretch/>
        </p:blipFill>
        <p:spPr>
          <a:xfrm>
            <a:off x="9457098" y="2865600"/>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descr="http://www.facebook.com/SoftwareUniversity" title="Software University @ Facebook">
            <a:hlinkClick r:id="rId9" tooltip="Software University @ Facebook"/>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075536" y="4064268"/>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forum.softuni.bg" title="Software University - Forum">
            <a:hlinkClick r:id="rId6" tooltip="Software University Discussion Forum"/>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109334" y="5410200"/>
            <a:ext cx="970156" cy="965726"/>
          </a:xfrm>
          <a:prstGeom prst="rect">
            <a:avLst/>
          </a:prstGeom>
        </p:spPr>
      </p:pic>
      <p:pic>
        <p:nvPicPr>
          <p:cNvPr id="5" name="Picture 4">
            <a:hlinkClick r:id="rId3"/>
          </p:cNvPr>
          <p:cNvPicPr>
            <a:picLocks noChangeAspect="1"/>
          </p:cNvPicPr>
          <p:nvPr/>
        </p:nvPicPr>
        <p:blipFill>
          <a:blip r:embed="rId12"/>
          <a:stretch>
            <a:fillRect/>
          </a:stretch>
        </p:blipFill>
        <p:spPr>
          <a:xfrm>
            <a:off x="6780212" y="3145320"/>
            <a:ext cx="2286198" cy="2493480"/>
          </a:xfrm>
          <a:prstGeom prst="rect">
            <a:avLst/>
          </a:prstGeom>
        </p:spPr>
      </p:pic>
    </p:spTree>
    <p:extLst>
      <p:ext uri="{BB962C8B-B14F-4D97-AF65-F5344CB8AC3E}">
        <p14:creationId xmlns:p14="http://schemas.microsoft.com/office/powerpoint/2010/main" val="1214126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5638800"/>
            <a:ext cx="9832319" cy="774883"/>
          </a:xfrm>
        </p:spPr>
        <p:txBody>
          <a:bodyPr/>
          <a:lstStyle/>
          <a:p>
            <a:pPr>
              <a:lnSpc>
                <a:spcPts val="5400"/>
              </a:lnSpc>
            </a:pPr>
            <a:r>
              <a:rPr lang="en-US" dirty="0"/>
              <a:t>Single Responsibility</a:t>
            </a:r>
          </a:p>
        </p:txBody>
      </p:sp>
      <p:pic>
        <p:nvPicPr>
          <p:cNvPr id="6" name="Picture 5" descr="A picture containing weapon&#10;&#10;Description generated with very high confidence">
            <a:extLst>
              <a:ext uri="{FF2B5EF4-FFF2-40B4-BE49-F238E27FC236}">
                <a16:creationId xmlns:a16="http://schemas.microsoft.com/office/drawing/2014/main" id="{066CA874-A136-4915-88A8-65C598229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744" y="954710"/>
            <a:ext cx="6368053" cy="4674151"/>
          </a:xfrm>
          <a:prstGeom prst="rect">
            <a:avLst/>
          </a:prstGeom>
        </p:spPr>
      </p:pic>
    </p:spTree>
    <p:extLst>
      <p:ext uri="{BB962C8B-B14F-4D97-AF65-F5344CB8AC3E}">
        <p14:creationId xmlns:p14="http://schemas.microsoft.com/office/powerpoint/2010/main" val="882194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D00F1DC-0278-4D47-9122-CF4769D74224}"/>
              </a:ext>
            </a:extLst>
          </p:cNvPr>
          <p:cNvSpPr>
            <a:spLocks noGrp="1"/>
          </p:cNvSpPr>
          <p:nvPr>
            <p:ph idx="1"/>
          </p:nvPr>
        </p:nvSpPr>
        <p:spPr>
          <a:xfrm>
            <a:off x="190413" y="1151121"/>
            <a:ext cx="11480999" cy="5570355"/>
          </a:xfrm>
        </p:spPr>
        <p:txBody>
          <a:bodyPr/>
          <a:lstStyle/>
          <a:p>
            <a:r>
              <a:rPr lang="en-US" dirty="0"/>
              <a:t>Every object should have a </a:t>
            </a:r>
            <a:r>
              <a:rPr lang="en-US" dirty="0">
                <a:solidFill>
                  <a:schemeClr val="tx2">
                    <a:lumMod val="75000"/>
                  </a:schemeClr>
                </a:solidFill>
              </a:rPr>
              <a:t>single responsibility </a:t>
            </a:r>
            <a:r>
              <a:rPr lang="en-US" dirty="0"/>
              <a:t>and that responsibility should be </a:t>
            </a:r>
            <a:r>
              <a:rPr lang="en-US" dirty="0">
                <a:solidFill>
                  <a:schemeClr val="tx2">
                    <a:lumMod val="75000"/>
                  </a:schemeClr>
                </a:solidFill>
              </a:rPr>
              <a:t>entirely encapsulated </a:t>
            </a:r>
            <a:r>
              <a:rPr lang="en-US" dirty="0"/>
              <a:t>by the class.</a:t>
            </a:r>
          </a:p>
          <a:p>
            <a:endParaRPr lang="en-US" dirty="0"/>
          </a:p>
          <a:p>
            <a:r>
              <a:rPr lang="en-US" dirty="0"/>
              <a:t>“There should never be more than </a:t>
            </a:r>
            <a:br>
              <a:rPr lang="en-US" dirty="0"/>
            </a:br>
            <a:r>
              <a:rPr lang="en-US" dirty="0">
                <a:solidFill>
                  <a:schemeClr val="tx2">
                    <a:lumMod val="75000"/>
                  </a:schemeClr>
                </a:solidFill>
              </a:rPr>
              <a:t>one reason </a:t>
            </a:r>
            <a:r>
              <a:rPr lang="en-US" dirty="0"/>
              <a:t>for a class to change.”</a:t>
            </a:r>
          </a:p>
          <a:p>
            <a:pPr marL="0" indent="0">
              <a:buNone/>
            </a:pPr>
            <a:r>
              <a:rPr lang="en-US" dirty="0"/>
              <a:t>	- Robert C. “Uncle Bob” Martins</a:t>
            </a:r>
          </a:p>
        </p:txBody>
      </p:sp>
      <p:sp>
        <p:nvSpPr>
          <p:cNvPr id="4" name="Title 3">
            <a:extLst>
              <a:ext uri="{FF2B5EF4-FFF2-40B4-BE49-F238E27FC236}">
                <a16:creationId xmlns:a16="http://schemas.microsoft.com/office/drawing/2014/main" id="{E71349AE-B5A7-40E9-BFA9-650DBB51CD30}"/>
              </a:ext>
            </a:extLst>
          </p:cNvPr>
          <p:cNvSpPr>
            <a:spLocks noGrp="1"/>
          </p:cNvSpPr>
          <p:nvPr>
            <p:ph type="title"/>
          </p:nvPr>
        </p:nvSpPr>
        <p:spPr/>
        <p:txBody>
          <a:bodyPr/>
          <a:lstStyle/>
          <a:p>
            <a:r>
              <a:rPr lang="en-US" dirty="0"/>
              <a:t>What is Single Responsibility?</a:t>
            </a:r>
          </a:p>
        </p:txBody>
      </p:sp>
      <p:pic>
        <p:nvPicPr>
          <p:cNvPr id="7" name="Picture 6" descr="A picture containing person, holding, cellphone, phone&#10;&#10;Description generated with high confidence">
            <a:extLst>
              <a:ext uri="{FF2B5EF4-FFF2-40B4-BE49-F238E27FC236}">
                <a16:creationId xmlns:a16="http://schemas.microsoft.com/office/drawing/2014/main" id="{E739A85D-FA67-4746-9FC8-2969B924F1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812" y="2514600"/>
            <a:ext cx="3810000" cy="3781425"/>
          </a:xfrm>
          <a:prstGeom prst="rect">
            <a:avLst/>
          </a:prstGeom>
        </p:spPr>
      </p:pic>
    </p:spTree>
    <p:extLst>
      <p:ext uri="{BB962C8B-B14F-4D97-AF65-F5344CB8AC3E}">
        <p14:creationId xmlns:p14="http://schemas.microsoft.com/office/powerpoint/2010/main" val="129405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147823-5361-4905-80E0-CF9286D23803}"/>
              </a:ext>
            </a:extLst>
          </p:cNvPr>
          <p:cNvSpPr>
            <a:spLocks noGrp="1"/>
          </p:cNvSpPr>
          <p:nvPr>
            <p:ph type="sldNum" sz="quarter" idx="4"/>
          </p:nvPr>
        </p:nvSpPr>
        <p:spPr/>
        <p:txBody>
          <a:bodyPr/>
          <a:lstStyle/>
          <a:p>
            <a:fld id="{C014DD1E-5D91-48A3-AD6D-45FBA980D106}" type="slidenum">
              <a:rPr lang="en-US" smtClean="0"/>
              <a:pPr/>
              <a:t>8</a:t>
            </a:fld>
            <a:endParaRPr lang="en-US" dirty="0"/>
          </a:p>
        </p:txBody>
      </p:sp>
      <p:sp>
        <p:nvSpPr>
          <p:cNvPr id="3" name="Content Placeholder 2">
            <a:extLst>
              <a:ext uri="{FF2B5EF4-FFF2-40B4-BE49-F238E27FC236}">
                <a16:creationId xmlns:a16="http://schemas.microsoft.com/office/drawing/2014/main" id="{8ABF2292-DFD0-44D7-8461-5653A685808D}"/>
              </a:ext>
            </a:extLst>
          </p:cNvPr>
          <p:cNvSpPr>
            <a:spLocks noGrp="1"/>
          </p:cNvSpPr>
          <p:nvPr>
            <p:ph idx="1"/>
          </p:nvPr>
        </p:nvSpPr>
        <p:spPr/>
        <p:txBody>
          <a:bodyPr>
            <a:normAutofit/>
          </a:bodyPr>
          <a:lstStyle/>
          <a:p>
            <a:r>
              <a:rPr lang="en-US" dirty="0"/>
              <a:t>Cohesion – how closely </a:t>
            </a:r>
            <a:r>
              <a:rPr lang="en-US" dirty="0">
                <a:solidFill>
                  <a:schemeClr val="tx2">
                    <a:lumMod val="75000"/>
                  </a:schemeClr>
                </a:solidFill>
              </a:rPr>
              <a:t>all the routines </a:t>
            </a:r>
            <a:r>
              <a:rPr lang="en-US" dirty="0"/>
              <a:t>in a class or all the code in a routine support a </a:t>
            </a:r>
            <a:r>
              <a:rPr lang="en-US" dirty="0">
                <a:solidFill>
                  <a:schemeClr val="tx2">
                    <a:lumMod val="75000"/>
                  </a:schemeClr>
                </a:solidFill>
              </a:rPr>
              <a:t>central purpose</a:t>
            </a:r>
            <a:endParaRPr lang="bg-BG" dirty="0">
              <a:solidFill>
                <a:schemeClr val="tx2">
                  <a:lumMod val="75000"/>
                </a:schemeClr>
              </a:solidFill>
            </a:endParaRPr>
          </a:p>
          <a:p>
            <a:pPr lvl="1"/>
            <a:r>
              <a:rPr lang="en-US" dirty="0"/>
              <a:t>Focused on one task</a:t>
            </a:r>
            <a:endParaRPr lang="bg-BG" dirty="0"/>
          </a:p>
          <a:p>
            <a:pPr lvl="1"/>
            <a:r>
              <a:rPr lang="en-US" dirty="0">
                <a:solidFill>
                  <a:schemeClr val="tx2">
                    <a:lumMod val="75000"/>
                  </a:schemeClr>
                </a:solidFill>
              </a:rPr>
              <a:t>Maximum cohesion </a:t>
            </a:r>
            <a:r>
              <a:rPr lang="en-US" dirty="0"/>
              <a:t>- each variable is </a:t>
            </a:r>
            <a:br>
              <a:rPr lang="en-US" dirty="0"/>
            </a:br>
            <a:r>
              <a:rPr lang="en-US" dirty="0"/>
              <a:t>used by</a:t>
            </a:r>
            <a:r>
              <a:rPr lang="bg-BG" dirty="0"/>
              <a:t> </a:t>
            </a:r>
            <a:r>
              <a:rPr lang="en-US" dirty="0"/>
              <a:t>each method</a:t>
            </a:r>
          </a:p>
        </p:txBody>
      </p:sp>
      <p:sp>
        <p:nvSpPr>
          <p:cNvPr id="4" name="Title 3">
            <a:extLst>
              <a:ext uri="{FF2B5EF4-FFF2-40B4-BE49-F238E27FC236}">
                <a16:creationId xmlns:a16="http://schemas.microsoft.com/office/drawing/2014/main" id="{0B993ADC-54BC-4256-96BD-B1DE0AB1885E}"/>
              </a:ext>
            </a:extLst>
          </p:cNvPr>
          <p:cNvSpPr>
            <a:spLocks noGrp="1"/>
          </p:cNvSpPr>
          <p:nvPr>
            <p:ph type="title"/>
          </p:nvPr>
        </p:nvSpPr>
        <p:spPr/>
        <p:txBody>
          <a:bodyPr/>
          <a:lstStyle/>
          <a:p>
            <a:r>
              <a:rPr lang="en-US" dirty="0"/>
              <a:t>High Cohesion / Low Coupling</a:t>
            </a:r>
          </a:p>
        </p:txBody>
      </p:sp>
      <p:pic>
        <p:nvPicPr>
          <p:cNvPr id="6" name="Picture 5" descr="A picture containing building, fruit, outdoor, ground&#10;&#10;Description generated with high confidence">
            <a:extLst>
              <a:ext uri="{FF2B5EF4-FFF2-40B4-BE49-F238E27FC236}">
                <a16:creationId xmlns:a16="http://schemas.microsoft.com/office/drawing/2014/main" id="{7007DF8E-F3C7-4E3D-8D68-9669998393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466012" y="2126136"/>
            <a:ext cx="4100400" cy="4131516"/>
          </a:xfrm>
          <a:prstGeom prst="rect">
            <a:avLst/>
          </a:prstGeom>
        </p:spPr>
      </p:pic>
    </p:spTree>
    <p:extLst>
      <p:ext uri="{BB962C8B-B14F-4D97-AF65-F5344CB8AC3E}">
        <p14:creationId xmlns:p14="http://schemas.microsoft.com/office/powerpoint/2010/main" val="268381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147823-5361-4905-80E0-CF9286D23803}"/>
              </a:ext>
            </a:extLst>
          </p:cNvPr>
          <p:cNvSpPr>
            <a:spLocks noGrp="1"/>
          </p:cNvSpPr>
          <p:nvPr>
            <p:ph type="sldNum" sz="quarter" idx="4"/>
          </p:nvPr>
        </p:nvSpPr>
        <p:spPr/>
        <p:txBody>
          <a:bodyPr/>
          <a:lstStyle/>
          <a:p>
            <a:fld id="{C014DD1E-5D91-48A3-AD6D-45FBA980D106}" type="slidenum">
              <a:rPr lang="en-US" smtClean="0"/>
              <a:pPr/>
              <a:t>9</a:t>
            </a:fld>
            <a:endParaRPr lang="en-US" dirty="0"/>
          </a:p>
        </p:txBody>
      </p:sp>
      <p:sp>
        <p:nvSpPr>
          <p:cNvPr id="3" name="Content Placeholder 2">
            <a:extLst>
              <a:ext uri="{FF2B5EF4-FFF2-40B4-BE49-F238E27FC236}">
                <a16:creationId xmlns:a16="http://schemas.microsoft.com/office/drawing/2014/main" id="{8ABF2292-DFD0-44D7-8461-5653A685808D}"/>
              </a:ext>
            </a:extLst>
          </p:cNvPr>
          <p:cNvSpPr>
            <a:spLocks noGrp="1"/>
          </p:cNvSpPr>
          <p:nvPr>
            <p:ph idx="1"/>
          </p:nvPr>
        </p:nvSpPr>
        <p:spPr/>
        <p:txBody>
          <a:bodyPr>
            <a:normAutofit/>
          </a:bodyPr>
          <a:lstStyle/>
          <a:p>
            <a:r>
              <a:rPr lang="en-US" dirty="0"/>
              <a:t>Coupling – how much one component </a:t>
            </a:r>
            <a:r>
              <a:rPr lang="en-US" dirty="0">
                <a:solidFill>
                  <a:schemeClr val="accent1">
                    <a:lumMod val="60000"/>
                    <a:lumOff val="40000"/>
                  </a:schemeClr>
                </a:solidFill>
              </a:rPr>
              <a:t>knows</a:t>
            </a:r>
            <a:r>
              <a:rPr lang="en-US" dirty="0"/>
              <a:t> about the </a:t>
            </a:r>
            <a:r>
              <a:rPr lang="en-US" dirty="0">
                <a:solidFill>
                  <a:schemeClr val="accent1">
                    <a:lumMod val="60000"/>
                    <a:lumOff val="40000"/>
                  </a:schemeClr>
                </a:solidFill>
              </a:rPr>
              <a:t>inner elements</a:t>
            </a:r>
            <a:r>
              <a:rPr lang="en-US" dirty="0"/>
              <a:t> of another one</a:t>
            </a:r>
          </a:p>
          <a:p>
            <a:pPr lvl="1"/>
            <a:r>
              <a:rPr lang="en-US" dirty="0"/>
              <a:t>Dependency on other modules</a:t>
            </a:r>
          </a:p>
          <a:p>
            <a:pPr lvl="1"/>
            <a:r>
              <a:rPr lang="en-US" dirty="0"/>
              <a:t>Relationship between modules</a:t>
            </a:r>
          </a:p>
          <a:p>
            <a:pPr lvl="1"/>
            <a:r>
              <a:rPr lang="en-US" dirty="0"/>
              <a:t>Each system needs a </a:t>
            </a:r>
            <a:r>
              <a:rPr lang="en-US" dirty="0">
                <a:solidFill>
                  <a:schemeClr val="accent1">
                    <a:lumMod val="60000"/>
                    <a:lumOff val="40000"/>
                  </a:schemeClr>
                </a:solidFill>
              </a:rPr>
              <a:t>correct </a:t>
            </a:r>
            <a:br>
              <a:rPr lang="en-US" dirty="0">
                <a:solidFill>
                  <a:schemeClr val="accent1">
                    <a:lumMod val="60000"/>
                    <a:lumOff val="40000"/>
                  </a:schemeClr>
                </a:solidFill>
              </a:rPr>
            </a:br>
            <a:r>
              <a:rPr lang="en-US" dirty="0">
                <a:solidFill>
                  <a:schemeClr val="accent1">
                    <a:lumMod val="60000"/>
                    <a:lumOff val="40000"/>
                  </a:schemeClr>
                </a:solidFill>
              </a:rPr>
              <a:t>level</a:t>
            </a:r>
            <a:r>
              <a:rPr lang="en-US" dirty="0"/>
              <a:t> of coupling between pieces </a:t>
            </a:r>
            <a:br>
              <a:rPr lang="en-US" dirty="0"/>
            </a:br>
            <a:r>
              <a:rPr lang="en-US" dirty="0"/>
              <a:t>in order to do something</a:t>
            </a:r>
          </a:p>
        </p:txBody>
      </p:sp>
      <p:sp>
        <p:nvSpPr>
          <p:cNvPr id="4" name="Title 3">
            <a:extLst>
              <a:ext uri="{FF2B5EF4-FFF2-40B4-BE49-F238E27FC236}">
                <a16:creationId xmlns:a16="http://schemas.microsoft.com/office/drawing/2014/main" id="{0B993ADC-54BC-4256-96BD-B1DE0AB1885E}"/>
              </a:ext>
            </a:extLst>
          </p:cNvPr>
          <p:cNvSpPr>
            <a:spLocks noGrp="1"/>
          </p:cNvSpPr>
          <p:nvPr>
            <p:ph type="title"/>
          </p:nvPr>
        </p:nvSpPr>
        <p:spPr/>
        <p:txBody>
          <a:bodyPr/>
          <a:lstStyle/>
          <a:p>
            <a:r>
              <a:rPr lang="en-US" dirty="0"/>
              <a:t>High Cohesion / Low Coupling (2)</a:t>
            </a:r>
          </a:p>
        </p:txBody>
      </p:sp>
      <p:pic>
        <p:nvPicPr>
          <p:cNvPr id="9" name="Picture 8" descr="A picture containing person, ground, sitting, floor&#10;&#10;Description generated with very high confidence">
            <a:extLst>
              <a:ext uri="{FF2B5EF4-FFF2-40B4-BE49-F238E27FC236}">
                <a16:creationId xmlns:a16="http://schemas.microsoft.com/office/drawing/2014/main" id="{B1A1FB42-44EE-4094-8526-73A46ECD0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812" y="2518348"/>
            <a:ext cx="4938600" cy="3703950"/>
          </a:xfrm>
          <a:prstGeom prst="rect">
            <a:avLst/>
          </a:prstGeom>
        </p:spPr>
      </p:pic>
    </p:spTree>
    <p:extLst>
      <p:ext uri="{BB962C8B-B14F-4D97-AF65-F5344CB8AC3E}">
        <p14:creationId xmlns:p14="http://schemas.microsoft.com/office/powerpoint/2010/main" val="370812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2968</TotalTime>
  <Words>3010</Words>
  <Application>Microsoft Office PowerPoint</Application>
  <PresentationFormat>Custom</PresentationFormat>
  <Paragraphs>579</Paragraphs>
  <Slides>54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Consolas</vt:lpstr>
      <vt:lpstr>Courier New</vt:lpstr>
      <vt:lpstr>Times New Roman</vt:lpstr>
      <vt:lpstr>Wingdings</vt:lpstr>
      <vt:lpstr>Wingdings 2</vt:lpstr>
      <vt:lpstr>SoftUni 16x9</vt:lpstr>
      <vt:lpstr>SOLID</vt:lpstr>
      <vt:lpstr>Table of Contents</vt:lpstr>
      <vt:lpstr>Questions</vt:lpstr>
      <vt:lpstr>Why Clean Code Matters?</vt:lpstr>
      <vt:lpstr>SOLID Principles</vt:lpstr>
      <vt:lpstr>Single Responsibility</vt:lpstr>
      <vt:lpstr>What is Single Responsibility?</vt:lpstr>
      <vt:lpstr>High Cohesion / Low Coupling</vt:lpstr>
      <vt:lpstr>High Cohesion / Low Coupling (2)</vt:lpstr>
      <vt:lpstr>Responsibility Problem </vt:lpstr>
      <vt:lpstr>Design Smell - Violations</vt:lpstr>
      <vt:lpstr>Approaches </vt:lpstr>
      <vt:lpstr>Open/Closed</vt:lpstr>
      <vt:lpstr>What is Open/Closed?</vt:lpstr>
      <vt:lpstr>Design Smell - Violations</vt:lpstr>
      <vt:lpstr>Approaches</vt:lpstr>
      <vt:lpstr>When to apply</vt:lpstr>
      <vt:lpstr>Template Method Pattern</vt:lpstr>
      <vt:lpstr>Template Method Pattern (2)</vt:lpstr>
      <vt:lpstr>Template Method Pattern (3)</vt:lpstr>
      <vt:lpstr>SRP and OCP Exercise</vt:lpstr>
      <vt:lpstr>Problem: Stream Progress Info</vt:lpstr>
      <vt:lpstr>Solution: Stream Progress Info</vt:lpstr>
      <vt:lpstr>Solution: Stream Progress Info (2)</vt:lpstr>
      <vt:lpstr>Problem: Graphic Editor</vt:lpstr>
      <vt:lpstr>Solution: Graphic Editor</vt:lpstr>
      <vt:lpstr>Liskov Substitution</vt:lpstr>
      <vt:lpstr>What is Liskov Substitution?</vt:lpstr>
      <vt:lpstr>Substitutability</vt:lpstr>
      <vt:lpstr>LSP Relationship</vt:lpstr>
      <vt:lpstr>Design Smell - Violations</vt:lpstr>
      <vt:lpstr>OCP – Approaches</vt:lpstr>
      <vt:lpstr>Interface Segregation</vt:lpstr>
      <vt:lpstr>What is Interface Segregation?</vt:lpstr>
      <vt:lpstr>Fat Interfaces</vt:lpstr>
      <vt:lpstr>Design Smells - Violations</vt:lpstr>
      <vt:lpstr>ISP - Approaches</vt:lpstr>
      <vt:lpstr>Cohesive Interfaces</vt:lpstr>
      <vt:lpstr>Adapter Pattern</vt:lpstr>
      <vt:lpstr>LSP and ISP Exercise</vt:lpstr>
      <vt:lpstr>Problem: Detail Printer </vt:lpstr>
      <vt:lpstr>Solution: Detail Printer</vt:lpstr>
      <vt:lpstr>Solution: Detail Printer (2)</vt:lpstr>
      <vt:lpstr>Solution: Detail Printer (3)</vt:lpstr>
      <vt:lpstr>Problem: Recharge</vt:lpstr>
      <vt:lpstr>Solution: Rechargeable </vt:lpstr>
      <vt:lpstr>Solution: Rechargeable (2) </vt:lpstr>
      <vt:lpstr>Problem: Security Door</vt:lpstr>
      <vt:lpstr>Solution: Security Door</vt:lpstr>
      <vt:lpstr>Useful Books</vt:lpstr>
      <vt:lpstr>Summary</vt:lpstr>
      <vt:lpstr>SOLID</vt:lpstr>
      <vt:lpstr>License</vt:lpstr>
      <vt:lpstr>Trainings @ Software University (SoftUni)</vt:lpstr>
    </vt:vector>
  </TitlesOfParts>
  <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University</dc:title>
  <dc:subject>Software Development Course</dc:subject>
  <dc:creator>Software University Foundation</dc:creator>
  <cp:keywords>SoftUni, Software University, programming, software development, software engineering, course</cp:keywords>
  <dc:description>Software University Foundation - http://softuni.org</dc:description>
  <cp:lastModifiedBy>SoftUni Team</cp:lastModifiedBy>
  <cp:revision>305</cp:revision>
  <dcterms:created xsi:type="dcterms:W3CDTF">2014-01-02T17:00:34Z</dcterms:created>
  <dcterms:modified xsi:type="dcterms:W3CDTF">2017-08-08T14:28:46Z</dcterms:modified>
  <cp:category>programming; computer programming; software development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